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 id="2147483805" r:id="rId2"/>
    <p:sldMasterId id="2147483950" r:id="rId3"/>
  </p:sldMasterIdLst>
  <p:notesMasterIdLst>
    <p:notesMasterId r:id="rId47"/>
  </p:notesMasterIdLst>
  <p:sldIdLst>
    <p:sldId id="256" r:id="rId4"/>
    <p:sldId id="268" r:id="rId5"/>
    <p:sldId id="300" r:id="rId6"/>
    <p:sldId id="269" r:id="rId7"/>
    <p:sldId id="270" r:id="rId8"/>
    <p:sldId id="275" r:id="rId9"/>
    <p:sldId id="276" r:id="rId10"/>
    <p:sldId id="281" r:id="rId11"/>
    <p:sldId id="278" r:id="rId12"/>
    <p:sldId id="277" r:id="rId13"/>
    <p:sldId id="279" r:id="rId14"/>
    <p:sldId id="280" r:id="rId15"/>
    <p:sldId id="260" r:id="rId16"/>
    <p:sldId id="262" r:id="rId17"/>
    <p:sldId id="288" r:id="rId18"/>
    <p:sldId id="272" r:id="rId19"/>
    <p:sldId id="271" r:id="rId20"/>
    <p:sldId id="261" r:id="rId21"/>
    <p:sldId id="282" r:id="rId22"/>
    <p:sldId id="283" r:id="rId23"/>
    <p:sldId id="284" r:id="rId24"/>
    <p:sldId id="285" r:id="rId25"/>
    <p:sldId id="286" r:id="rId26"/>
    <p:sldId id="287" r:id="rId27"/>
    <p:sldId id="289" r:id="rId28"/>
    <p:sldId id="290" r:id="rId29"/>
    <p:sldId id="291" r:id="rId30"/>
    <p:sldId id="301" r:id="rId31"/>
    <p:sldId id="292" r:id="rId32"/>
    <p:sldId id="293" r:id="rId33"/>
    <p:sldId id="294" r:id="rId34"/>
    <p:sldId id="297" r:id="rId35"/>
    <p:sldId id="298" r:id="rId36"/>
    <p:sldId id="295" r:id="rId37"/>
    <p:sldId id="296" r:id="rId38"/>
    <p:sldId id="299" r:id="rId39"/>
    <p:sldId id="273" r:id="rId40"/>
    <p:sldId id="274" r:id="rId41"/>
    <p:sldId id="263" r:id="rId42"/>
    <p:sldId id="264" r:id="rId43"/>
    <p:sldId id="265" r:id="rId44"/>
    <p:sldId id="266" r:id="rId45"/>
    <p:sldId id="267" r:id="rId4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DEF"/>
    <a:srgbClr val="D2D2C8"/>
    <a:srgbClr val="D0D0CA"/>
    <a:srgbClr val="D3D4C6"/>
    <a:srgbClr val="D1D4C6"/>
    <a:srgbClr val="CFD5C5"/>
    <a:srgbClr val="CFD7C3"/>
    <a:srgbClr val="E2E8CE"/>
    <a:srgbClr val="EBF1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74" autoAdjust="0"/>
    <p:restoredTop sz="94639" autoAdjust="0"/>
  </p:normalViewPr>
  <p:slideViewPr>
    <p:cSldViewPr snapToGrid="0">
      <p:cViewPr varScale="1">
        <p:scale>
          <a:sx n="111" d="100"/>
          <a:sy n="111" d="100"/>
        </p:scale>
        <p:origin x="270" y="114"/>
      </p:cViewPr>
      <p:guideLst>
        <p:guide orient="horz" pos="2160"/>
        <p:guide pos="3840"/>
      </p:guideLst>
    </p:cSldViewPr>
  </p:slideViewPr>
  <p:outlineViewPr>
    <p:cViewPr>
      <p:scale>
        <a:sx n="33" d="100"/>
        <a:sy n="33" d="100"/>
      </p:scale>
      <p:origin x="0" y="-18180"/>
    </p:cViewPr>
  </p:outlineViewPr>
  <p:notesTextViewPr>
    <p:cViewPr>
      <p:scale>
        <a:sx n="1" d="1"/>
        <a:sy n="1" d="1"/>
      </p:scale>
      <p:origin x="0" y="0"/>
    </p:cViewPr>
  </p:notesTextViewPr>
  <p:sorterViewPr>
    <p:cViewPr>
      <p:scale>
        <a:sx n="33" d="100"/>
        <a:sy n="33" d="100"/>
      </p:scale>
      <p:origin x="0" y="14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B10C68B-4B56-4C57-A100-1112E8D05063}" type="datetimeFigureOut">
              <a:rPr lang="en-US" smtClean="0"/>
              <a:pPr/>
              <a:t>1/11/2016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D1BE559-B438-492B-8B25-996CFA6FE800}" type="slidenum">
              <a:rPr lang="en-US" smtClean="0"/>
              <a:pPr/>
              <a:t>‹#›</a:t>
            </a:fld>
            <a:endParaRPr lang="en-US"/>
          </a:p>
        </p:txBody>
      </p:sp>
    </p:spTree>
    <p:extLst>
      <p:ext uri="{BB962C8B-B14F-4D97-AF65-F5344CB8AC3E}">
        <p14:creationId xmlns:p14="http://schemas.microsoft.com/office/powerpoint/2010/main" val="261692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7"/>
          <p:cNvSpPr>
            <a:spLocks noGrp="1" noChangeArrowheads="1"/>
          </p:cNvSpPr>
          <p:nvPr>
            <p:ph type="sldNum" sz="quarter" idx="4294967295"/>
          </p:nvPr>
        </p:nvSpPr>
        <p:spPr bwMode="auto">
          <a:xfrm>
            <a:off x="3886410" y="8686643"/>
            <a:ext cx="2971591" cy="45735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547" tIns="44774" rIns="89547" bIns="44774"/>
          <a:lstStyle>
            <a:lvl1pPr defTabSz="913392">
              <a:defRPr sz="4000">
                <a:solidFill>
                  <a:schemeClr val="tx1"/>
                </a:solidFill>
                <a:latin typeface="Arial" charset="0"/>
                <a:ea typeface="ＭＳ Ｐゴシック" charset="0"/>
                <a:cs typeface="ＭＳ Ｐゴシック" charset="0"/>
              </a:defRPr>
            </a:lvl1pPr>
            <a:lvl2pPr marL="734480" indent="-282492" defTabSz="913392">
              <a:defRPr sz="4000">
                <a:solidFill>
                  <a:schemeClr val="tx1"/>
                </a:solidFill>
                <a:latin typeface="Arial" charset="0"/>
                <a:ea typeface="ＭＳ Ｐゴシック" charset="0"/>
              </a:defRPr>
            </a:lvl2pPr>
            <a:lvl3pPr marL="1129970" indent="-225994" defTabSz="913392">
              <a:defRPr sz="4000">
                <a:solidFill>
                  <a:schemeClr val="tx1"/>
                </a:solidFill>
                <a:latin typeface="Arial" charset="0"/>
                <a:ea typeface="ＭＳ Ｐゴシック" charset="0"/>
              </a:defRPr>
            </a:lvl3pPr>
            <a:lvl4pPr marL="1581958" indent="-225994" defTabSz="913392">
              <a:defRPr sz="4000">
                <a:solidFill>
                  <a:schemeClr val="tx1"/>
                </a:solidFill>
                <a:latin typeface="Arial" charset="0"/>
                <a:ea typeface="ＭＳ Ｐゴシック" charset="0"/>
              </a:defRPr>
            </a:lvl4pPr>
            <a:lvl5pPr marL="2033946" indent="-225994" defTabSz="913392">
              <a:defRPr sz="4000">
                <a:solidFill>
                  <a:schemeClr val="tx1"/>
                </a:solidFill>
                <a:latin typeface="Arial" charset="0"/>
                <a:ea typeface="ＭＳ Ｐゴシック" charset="0"/>
              </a:defRPr>
            </a:lvl5pPr>
            <a:lvl6pPr marL="2485934" indent="-225994" defTabSz="913392" eaLnBrk="0" fontAlgn="base" hangingPunct="0">
              <a:spcBef>
                <a:spcPct val="0"/>
              </a:spcBef>
              <a:spcAft>
                <a:spcPct val="0"/>
              </a:spcAft>
              <a:defRPr sz="4000">
                <a:solidFill>
                  <a:schemeClr val="tx1"/>
                </a:solidFill>
                <a:latin typeface="Arial" charset="0"/>
                <a:ea typeface="ＭＳ Ｐゴシック" charset="0"/>
              </a:defRPr>
            </a:lvl6pPr>
            <a:lvl7pPr marL="2937921" indent="-225994" defTabSz="913392" eaLnBrk="0" fontAlgn="base" hangingPunct="0">
              <a:spcBef>
                <a:spcPct val="0"/>
              </a:spcBef>
              <a:spcAft>
                <a:spcPct val="0"/>
              </a:spcAft>
              <a:defRPr sz="4000">
                <a:solidFill>
                  <a:schemeClr val="tx1"/>
                </a:solidFill>
                <a:latin typeface="Arial" charset="0"/>
                <a:ea typeface="ＭＳ Ｐゴシック" charset="0"/>
              </a:defRPr>
            </a:lvl7pPr>
            <a:lvl8pPr marL="3389909" indent="-225994" defTabSz="913392" eaLnBrk="0" fontAlgn="base" hangingPunct="0">
              <a:spcBef>
                <a:spcPct val="0"/>
              </a:spcBef>
              <a:spcAft>
                <a:spcPct val="0"/>
              </a:spcAft>
              <a:defRPr sz="4000">
                <a:solidFill>
                  <a:schemeClr val="tx1"/>
                </a:solidFill>
                <a:latin typeface="Arial" charset="0"/>
                <a:ea typeface="ＭＳ Ｐゴシック" charset="0"/>
              </a:defRPr>
            </a:lvl8pPr>
            <a:lvl9pPr marL="3841897" indent="-225994" defTabSz="913392" eaLnBrk="0" fontAlgn="base" hangingPunct="0">
              <a:spcBef>
                <a:spcPct val="0"/>
              </a:spcBef>
              <a:spcAft>
                <a:spcPct val="0"/>
              </a:spcAft>
              <a:defRPr sz="4000">
                <a:solidFill>
                  <a:schemeClr val="tx1"/>
                </a:solidFill>
                <a:latin typeface="Arial" charset="0"/>
                <a:ea typeface="ＭＳ Ｐゴシック" charset="0"/>
              </a:defRPr>
            </a:lvl9pPr>
          </a:lstStyle>
          <a:p>
            <a:fld id="{192539F1-1B5C-B047-8A9B-D284626E9CB1}" type="slidenum">
              <a:rPr lang="en-US" sz="1200">
                <a:solidFill>
                  <a:srgbClr val="003366"/>
                </a:solidFill>
              </a:rPr>
              <a:pPr/>
              <a:t>8</a:t>
            </a:fld>
            <a:endParaRPr lang="en-US" sz="1200">
              <a:solidFill>
                <a:srgbClr val="003366"/>
              </a:solidFill>
            </a:endParaRPr>
          </a:p>
        </p:txBody>
      </p:sp>
      <p:sp>
        <p:nvSpPr>
          <p:cNvPr id="256002" name="Rectangle 7"/>
          <p:cNvSpPr txBox="1">
            <a:spLocks noGrp="1" noChangeArrowheads="1"/>
          </p:cNvSpPr>
          <p:nvPr/>
        </p:nvSpPr>
        <p:spPr bwMode="auto">
          <a:xfrm>
            <a:off x="3886410" y="8686643"/>
            <a:ext cx="2971591" cy="4573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8" tIns="45709" rIns="91418" bIns="45709" anchor="b"/>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defTabSz="457200" fontAlgn="base">
              <a:spcBef>
                <a:spcPct val="0"/>
              </a:spcBef>
              <a:spcAft>
                <a:spcPct val="0"/>
              </a:spcAft>
            </a:pPr>
            <a:fld id="{6E4C9C7D-D779-504A-8EBF-CB6739E7056C}" type="slidenum">
              <a:rPr lang="en-US" sz="1200">
                <a:solidFill>
                  <a:prstClr val="black"/>
                </a:solidFill>
              </a:rPr>
              <a:pPr algn="r" defTabSz="457200" fontAlgn="base">
                <a:spcBef>
                  <a:spcPct val="0"/>
                </a:spcBef>
                <a:spcAft>
                  <a:spcPct val="0"/>
                </a:spcAft>
              </a:pPr>
              <a:t>8</a:t>
            </a:fld>
            <a:endParaRPr lang="en-US" sz="1200">
              <a:solidFill>
                <a:prstClr val="black"/>
              </a:solidFill>
            </a:endParaRPr>
          </a:p>
        </p:txBody>
      </p:sp>
      <p:sp>
        <p:nvSpPr>
          <p:cNvPr id="253955" name="Rectangle 2"/>
          <p:cNvSpPr>
            <a:spLocks noGrp="1" noRot="1" noChangeAspect="1" noChangeArrowheads="1" noTextEdit="1"/>
          </p:cNvSpPr>
          <p:nvPr>
            <p:ph type="sldImg"/>
          </p:nvPr>
        </p:nvSpPr>
        <p:spPr>
          <a:xfrm>
            <a:off x="385763" y="687388"/>
            <a:ext cx="6088062" cy="3425825"/>
          </a:xfrm>
          <a:ln/>
        </p:spPr>
      </p:sp>
      <p:sp>
        <p:nvSpPr>
          <p:cNvPr id="253956" name="Rectangle 3"/>
          <p:cNvSpPr>
            <a:spLocks noGrp="1" noChangeArrowheads="1"/>
          </p:cNvSpPr>
          <p:nvPr>
            <p:ph type="body" idx="1"/>
          </p:nvPr>
        </p:nvSpPr>
        <p:spPr>
          <a:xfrm>
            <a:off x="914818" y="4344108"/>
            <a:ext cx="5028365" cy="4114643"/>
          </a:xfrm>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8" tIns="45709" rIns="91418" bIns="45709"/>
          <a:lstStyle/>
          <a:p>
            <a:pPr eaLnBrk="1" hangingPunct="1">
              <a:defRPr/>
            </a:pPr>
            <a:r>
              <a:rPr lang="en-US" dirty="0" smtClean="0">
                <a:latin typeface="Arial" charset="0"/>
                <a:cs typeface="+mn-cs"/>
              </a:rPr>
              <a:t>The amount of available</a:t>
            </a:r>
            <a:r>
              <a:rPr lang="en-US" baseline="0" dirty="0" smtClean="0">
                <a:latin typeface="Arial" charset="0"/>
                <a:cs typeface="+mn-cs"/>
              </a:rPr>
              <a:t> storage is not keeping up with the amount of data flooding in daily. How do </a:t>
            </a:r>
            <a:r>
              <a:rPr lang="en-US" baseline="0" smtClean="0">
                <a:latin typeface="Arial" charset="0"/>
                <a:cs typeface="+mn-cs"/>
              </a:rPr>
              <a:t>we decide </a:t>
            </a:r>
            <a:r>
              <a:rPr lang="en-US" baseline="0" dirty="0" smtClean="0">
                <a:latin typeface="Arial" charset="0"/>
                <a:cs typeface="+mn-cs"/>
              </a:rPr>
              <a:t>what data we keep? </a:t>
            </a:r>
            <a:endParaRPr lang="en-US" dirty="0" smtClean="0">
              <a:latin typeface="Arial" charset="0"/>
              <a:cs typeface="+mn-cs"/>
            </a:endParaRPr>
          </a:p>
        </p:txBody>
      </p:sp>
    </p:spTree>
    <p:extLst>
      <p:ext uri="{BB962C8B-B14F-4D97-AF65-F5344CB8AC3E}">
        <p14:creationId xmlns:p14="http://schemas.microsoft.com/office/powerpoint/2010/main" val="3809877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xfrm>
            <a:off x="661219" y="4343401"/>
            <a:ext cx="5684921" cy="4437345"/>
          </a:xfrm>
          <a:noFill/>
          <a:ln/>
        </p:spPr>
        <p:txBody>
          <a:bodyPr/>
          <a:lstStyle/>
          <a:p>
            <a:pPr>
              <a:lnSpc>
                <a:spcPct val="80000"/>
              </a:lnSpc>
            </a:pPr>
            <a:r>
              <a:rPr lang="en-US" sz="1000" b="1" dirty="0"/>
              <a:t>Data Costs</a:t>
            </a:r>
          </a:p>
          <a:p>
            <a:pPr>
              <a:lnSpc>
                <a:spcPct val="80000"/>
              </a:lnSpc>
            </a:pPr>
            <a:endParaRPr lang="en-US" sz="900" b="1" dirty="0">
              <a:solidFill>
                <a:srgbClr val="FFFF00"/>
              </a:solidFill>
            </a:endParaRPr>
          </a:p>
          <a:p>
            <a:pPr>
              <a:lnSpc>
                <a:spcPct val="80000"/>
              </a:lnSpc>
            </a:pPr>
            <a:r>
              <a:rPr lang="en-US" sz="1000" dirty="0" smtClean="0"/>
              <a:t>Consider </a:t>
            </a:r>
            <a:r>
              <a:rPr lang="en-US" sz="1000" dirty="0"/>
              <a:t>some of </a:t>
            </a:r>
            <a:r>
              <a:rPr lang="en-US" sz="1000" dirty="0" smtClean="0"/>
              <a:t>the data</a:t>
            </a:r>
            <a:r>
              <a:rPr lang="en-US" sz="1000" baseline="0" dirty="0" smtClean="0"/>
              <a:t> management issues that made </a:t>
            </a:r>
            <a:r>
              <a:rPr lang="en-US" sz="1000" dirty="0" smtClean="0"/>
              <a:t>headlines, </a:t>
            </a:r>
            <a:r>
              <a:rPr lang="en-US" sz="1000" dirty="0"/>
              <a:t>affecting agencies and organizations.  Data quality is not limited to any one organization.  These examples show costs (in terms of money lost) due to a lack of data quality control.</a:t>
            </a:r>
          </a:p>
          <a:p>
            <a:pPr>
              <a:lnSpc>
                <a:spcPct val="80000"/>
              </a:lnSpc>
            </a:pPr>
            <a:endParaRPr lang="en-US" sz="1000" dirty="0"/>
          </a:p>
          <a:p>
            <a:pPr>
              <a:lnSpc>
                <a:spcPct val="80000"/>
              </a:lnSpc>
            </a:pPr>
            <a:r>
              <a:rPr lang="en-US" sz="1000" b="1" dirty="0"/>
              <a:t>“MEDICARE PAYMENT ERRORS NEAR $20B”</a:t>
            </a:r>
            <a:r>
              <a:rPr lang="en-US" sz="1000" dirty="0"/>
              <a:t> </a:t>
            </a:r>
            <a:r>
              <a:rPr lang="en-US" sz="1000" i="1" dirty="0"/>
              <a:t>(CNN) December 2004</a:t>
            </a:r>
          </a:p>
          <a:p>
            <a:pPr>
              <a:lnSpc>
                <a:spcPct val="80000"/>
              </a:lnSpc>
            </a:pPr>
            <a:r>
              <a:rPr lang="en-US" sz="1000" i="1" dirty="0"/>
              <a:t>Miscoding and Billing Errors from Doctors and Hospitals totaled $20,000,000,000 in FY 2003    (9.3% error rate) . The error rate measured claims that were paid despite being medically unnecessary, inadequately documented or improperly coded. In some instances, Medicare asked health care providers for medical records to back up their claims and got no response.  The survey did not document instances of alleged fraud.  This error rate actually was an improvement over the previous fiscal year (9.8% error rate).</a:t>
            </a:r>
          </a:p>
          <a:p>
            <a:pPr>
              <a:lnSpc>
                <a:spcPct val="80000"/>
              </a:lnSpc>
            </a:pPr>
            <a:endParaRPr lang="en-US" sz="1000" b="1" i="1" dirty="0"/>
          </a:p>
          <a:p>
            <a:pPr>
              <a:lnSpc>
                <a:spcPct val="80000"/>
              </a:lnSpc>
            </a:pPr>
            <a:r>
              <a:rPr lang="en-US" sz="1000" b="1" dirty="0"/>
              <a:t>“AUDIT:  JUSTICE STATS ON ANTI-TERROR CASES FLAWED” </a:t>
            </a:r>
            <a:r>
              <a:rPr lang="en-US" sz="1000" dirty="0"/>
              <a:t>(AP) February 2007)</a:t>
            </a:r>
          </a:p>
          <a:p>
            <a:pPr>
              <a:lnSpc>
                <a:spcPct val="80000"/>
              </a:lnSpc>
            </a:pPr>
            <a:r>
              <a:rPr lang="en-US" sz="1000" i="1" dirty="0"/>
              <a:t>The Justice Department Inspector General found only two sets of data out of 26 concerning terrorism attacks were accurate.  The Justice Department uses these statistics to argue for their budget.  The Inspector General said the data “appear to be the result of decentralized and haphazard methods of collections … and do not appear to be intentional.” </a:t>
            </a:r>
          </a:p>
          <a:p>
            <a:pPr>
              <a:lnSpc>
                <a:spcPct val="80000"/>
              </a:lnSpc>
            </a:pPr>
            <a:endParaRPr lang="en-US" sz="1000" b="1" dirty="0"/>
          </a:p>
          <a:p>
            <a:pPr>
              <a:lnSpc>
                <a:spcPct val="80000"/>
              </a:lnSpc>
            </a:pPr>
            <a:r>
              <a:rPr lang="en-US" sz="1000" b="1" dirty="0"/>
              <a:t>“OOPS! TECH ERROR WIPES OUT Alaska Info” </a:t>
            </a:r>
            <a:r>
              <a:rPr lang="en-US" sz="1000" dirty="0"/>
              <a:t>(AP) March 2007</a:t>
            </a:r>
          </a:p>
          <a:p>
            <a:pPr>
              <a:lnSpc>
                <a:spcPct val="80000"/>
              </a:lnSpc>
            </a:pPr>
            <a:r>
              <a:rPr lang="en-US" sz="1000" i="1" dirty="0"/>
              <a:t>A technician managed to delete the data and backup for the $38 billion Alaska oil revenue fund – money received by residents of the State.  Correcting the errors cost the State an additional $220,700 (which of course was taken off the receipts to Alaska residents.)</a:t>
            </a:r>
          </a:p>
        </p:txBody>
      </p:sp>
    </p:spTree>
    <p:extLst>
      <p:ext uri="{BB962C8B-B14F-4D97-AF65-F5344CB8AC3E}">
        <p14:creationId xmlns:p14="http://schemas.microsoft.com/office/powerpoint/2010/main" val="3450015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p:spPr>
        <p:txBody>
          <a:bodyPr/>
          <a:lstStyle/>
          <a:p>
            <a:pPr eaLnBrk="1" hangingPunct="1">
              <a:lnSpc>
                <a:spcPct val="80000"/>
              </a:lnSpc>
              <a:defRPr/>
            </a:pPr>
            <a:r>
              <a:rPr lang="en-US" sz="1200" dirty="0" smtClean="0"/>
              <a:t>A wildlife biologist for a small field office was the in-house GIS expert and provided support for all the staff’s GIS needs.  However, the data was stored on her own workstation.  When the biologist relocated to another office, no one understood how the data was stored or managed.</a:t>
            </a:r>
          </a:p>
          <a:p>
            <a:pPr eaLnBrk="1" hangingPunct="1">
              <a:lnSpc>
                <a:spcPct val="80000"/>
              </a:lnSpc>
              <a:buFont typeface="Wingdings" pitchFamily="2" charset="2"/>
              <a:buNone/>
              <a:defRPr/>
            </a:pPr>
            <a:endParaRPr lang="en-US" sz="800" dirty="0" smtClean="0"/>
          </a:p>
          <a:p>
            <a:pPr eaLnBrk="1" hangingPunct="1">
              <a:lnSpc>
                <a:spcPct val="80000"/>
              </a:lnSpc>
              <a:defRPr/>
            </a:pPr>
            <a:r>
              <a:rPr lang="en-US" sz="1200" dirty="0" smtClean="0"/>
              <a:t>The solution:</a:t>
            </a:r>
            <a:r>
              <a:rPr lang="en-US" sz="1200" baseline="0" dirty="0" smtClean="0"/>
              <a:t> </a:t>
            </a:r>
            <a:r>
              <a:rPr lang="en-US" sz="1200" dirty="0" smtClean="0"/>
              <a:t>A state office GIS specialist retrieved the</a:t>
            </a:r>
            <a:r>
              <a:rPr lang="en-US" sz="1200" baseline="0" dirty="0" smtClean="0"/>
              <a:t> </a:t>
            </a:r>
            <a:r>
              <a:rPr lang="en-US" sz="1200" dirty="0" smtClean="0"/>
              <a:t>workstation and sifted through files trying to salvage relevant data. </a:t>
            </a:r>
          </a:p>
          <a:p>
            <a:pPr eaLnBrk="1" hangingPunct="1">
              <a:lnSpc>
                <a:spcPct val="80000"/>
              </a:lnSpc>
              <a:defRPr/>
            </a:pPr>
            <a:endParaRPr lang="en-US" sz="800" dirty="0" smtClean="0"/>
          </a:p>
          <a:p>
            <a:pPr eaLnBrk="1" hangingPunct="1">
              <a:lnSpc>
                <a:spcPct val="80000"/>
              </a:lnSpc>
              <a:defRPr/>
            </a:pPr>
            <a:r>
              <a:rPr lang="en-US" sz="1200" dirty="0" smtClean="0"/>
              <a:t>The cost:  1 work month ($4,000) plus the</a:t>
            </a:r>
            <a:r>
              <a:rPr lang="en-US" sz="1200" baseline="0" dirty="0" smtClean="0"/>
              <a:t> </a:t>
            </a:r>
            <a:r>
              <a:rPr lang="en-US" sz="1200" dirty="0" smtClean="0"/>
              <a:t>value of data that was not recovered.</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t>Consider</a:t>
            </a:r>
            <a:r>
              <a:rPr lang="en-US" sz="1200" baseline="0" dirty="0" smtClean="0"/>
              <a:t> that this </a:t>
            </a:r>
            <a:r>
              <a:rPr lang="en-US" sz="1200" dirty="0" smtClean="0"/>
              <a:t>situation could have been much worse because the data was not being backed up as it would have been if stored on a server.</a:t>
            </a:r>
          </a:p>
          <a:p>
            <a:endParaRPr lang="en-US" dirty="0" smtClean="0"/>
          </a:p>
        </p:txBody>
      </p:sp>
    </p:spTree>
    <p:extLst>
      <p:ext uri="{BB962C8B-B14F-4D97-AF65-F5344CB8AC3E}">
        <p14:creationId xmlns:p14="http://schemas.microsoft.com/office/powerpoint/2010/main" val="387564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p:spPr>
        <p:txBody>
          <a:bodyPr/>
          <a:lstStyle/>
          <a:p>
            <a:pPr eaLnBrk="1" hangingPunct="1">
              <a:lnSpc>
                <a:spcPct val="80000"/>
              </a:lnSpc>
              <a:buClr>
                <a:schemeClr val="accent1">
                  <a:lumMod val="75000"/>
                </a:schemeClr>
              </a:buClr>
              <a:buSzPct val="95000"/>
              <a:defRPr/>
            </a:pPr>
            <a:r>
              <a:rPr lang="en-US" dirty="0" smtClean="0"/>
              <a:t>In preparation for a Resource Management Plan, an office discovered 14 duplicate GPS inventories of roads.  However, because none of the inventories had enough metadata, it was impossible to know which inventory was best or if any of the inventories actually met their requirements.</a:t>
            </a:r>
          </a:p>
          <a:p>
            <a:pPr eaLnBrk="1" hangingPunct="1">
              <a:lnSpc>
                <a:spcPct val="80000"/>
              </a:lnSpc>
              <a:buClr>
                <a:schemeClr val="accent1">
                  <a:lumMod val="75000"/>
                </a:schemeClr>
              </a:buClr>
              <a:buSzPct val="95000"/>
              <a:defRPr/>
            </a:pPr>
            <a:endParaRPr lang="en-US" dirty="0" smtClean="0"/>
          </a:p>
          <a:p>
            <a:pPr eaLnBrk="1" hangingPunct="1">
              <a:lnSpc>
                <a:spcPct val="80000"/>
              </a:lnSpc>
              <a:buClr>
                <a:schemeClr val="accent1">
                  <a:lumMod val="75000"/>
                </a:schemeClr>
              </a:buClr>
              <a:buSzPct val="95000"/>
              <a:defRPr/>
            </a:pPr>
            <a:r>
              <a:rPr lang="en-US" b="1" dirty="0" smtClean="0"/>
              <a:t>Solution:  </a:t>
            </a:r>
            <a:r>
              <a:rPr lang="en-US" dirty="0" smtClean="0"/>
              <a:t>Re-Inventory roads</a:t>
            </a:r>
          </a:p>
          <a:p>
            <a:pPr eaLnBrk="1" hangingPunct="1">
              <a:lnSpc>
                <a:spcPct val="80000"/>
              </a:lnSpc>
              <a:buClr>
                <a:schemeClr val="accent1">
                  <a:lumMod val="75000"/>
                </a:schemeClr>
              </a:buClr>
              <a:buSzPct val="95000"/>
              <a:defRPr/>
            </a:pPr>
            <a:endParaRPr lang="en-US" dirty="0" smtClean="0"/>
          </a:p>
          <a:p>
            <a:pPr eaLnBrk="1" hangingPunct="1">
              <a:lnSpc>
                <a:spcPct val="80000"/>
              </a:lnSpc>
              <a:buClr>
                <a:schemeClr val="accent1">
                  <a:lumMod val="75000"/>
                </a:schemeClr>
              </a:buClr>
              <a:buSzPct val="95000"/>
              <a:defRPr/>
            </a:pPr>
            <a:r>
              <a:rPr lang="en-US" b="1" dirty="0" smtClean="0"/>
              <a:t>Cost: </a:t>
            </a:r>
            <a:r>
              <a:rPr lang="en-US" dirty="0" smtClean="0"/>
              <a:t>Estimated 9 work months/inventory </a:t>
            </a:r>
          </a:p>
          <a:p>
            <a:pPr marL="109728" indent="0" eaLnBrk="1" hangingPunct="1">
              <a:lnSpc>
                <a:spcPct val="80000"/>
              </a:lnSpc>
              <a:buClr>
                <a:schemeClr val="accent1">
                  <a:lumMod val="75000"/>
                </a:schemeClr>
              </a:buClr>
              <a:buSzPct val="95000"/>
              <a:buNone/>
              <a:defRPr/>
            </a:pPr>
            <a:r>
              <a:rPr lang="en-US" dirty="0" smtClean="0"/>
              <a:t>        @$4,000/</a:t>
            </a:r>
            <a:r>
              <a:rPr lang="en-US" dirty="0" err="1" smtClean="0"/>
              <a:t>wm</a:t>
            </a:r>
            <a:r>
              <a:rPr lang="en-US" dirty="0" smtClean="0"/>
              <a:t> </a:t>
            </a:r>
          </a:p>
          <a:p>
            <a:pPr marL="109728" indent="0" eaLnBrk="1" hangingPunct="1">
              <a:lnSpc>
                <a:spcPct val="80000"/>
              </a:lnSpc>
              <a:buClr>
                <a:schemeClr val="accent1">
                  <a:lumMod val="75000"/>
                </a:schemeClr>
              </a:buClr>
              <a:buSzPct val="95000"/>
              <a:buNone/>
              <a:defRPr/>
            </a:pPr>
            <a:r>
              <a:rPr lang="en-US" dirty="0" smtClean="0"/>
              <a:t>        (14 inventories = $504,000)</a:t>
            </a:r>
          </a:p>
          <a:p>
            <a:endParaRPr lang="en-US" dirty="0" smtClean="0"/>
          </a:p>
        </p:txBody>
      </p:sp>
    </p:spTree>
    <p:extLst>
      <p:ext uri="{BB962C8B-B14F-4D97-AF65-F5344CB8AC3E}">
        <p14:creationId xmlns:p14="http://schemas.microsoft.com/office/powerpoint/2010/main" val="918770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Clr>
                <a:srgbClr val="177F8A"/>
              </a:buClr>
              <a:buSzPct val="100000"/>
            </a:pPr>
            <a:r>
              <a:rPr lang="en-US" sz="2800" dirty="0" smtClean="0">
                <a:ea typeface="ＭＳ Ｐゴシック" pitchFamily="34" charset="-128"/>
              </a:rPr>
              <a:t>Manage your data for yourself: </a:t>
            </a:r>
          </a:p>
          <a:p>
            <a:pPr lvl="1">
              <a:buClr>
                <a:srgbClr val="177F8A"/>
              </a:buClr>
            </a:pPr>
            <a:r>
              <a:rPr lang="en-US" sz="2400" dirty="0" smtClean="0">
                <a:ea typeface="ＭＳ Ｐゴシック" pitchFamily="34" charset="-128"/>
              </a:rPr>
              <a:t>Keep yourself organized – be able to find your files (data inputs, analytic scripts, outputs at various stages of the analytic process, </a:t>
            </a:r>
            <a:r>
              <a:rPr lang="en-US" sz="2400" dirty="0" err="1" smtClean="0">
                <a:ea typeface="ＭＳ Ｐゴシック" pitchFamily="34" charset="-128"/>
              </a:rPr>
              <a:t>etc</a:t>
            </a:r>
            <a:r>
              <a:rPr lang="en-US" sz="2400" dirty="0" smtClean="0">
                <a:ea typeface="ＭＳ Ｐゴシック" pitchFamily="34" charset="-128"/>
              </a:rPr>
              <a:t>) </a:t>
            </a:r>
          </a:p>
          <a:p>
            <a:pPr lvl="1">
              <a:buClr>
                <a:srgbClr val="177F8A"/>
              </a:buClr>
            </a:pPr>
            <a:r>
              <a:rPr lang="en-US" sz="2400" dirty="0" smtClean="0">
                <a:ea typeface="ＭＳ Ｐゴシック" pitchFamily="34" charset="-128"/>
              </a:rPr>
              <a:t>Track your science processes for reproducibility – be able to match up your outputs with exact inputs and transformations that produced them</a:t>
            </a:r>
          </a:p>
          <a:p>
            <a:pPr lvl="1">
              <a:buClr>
                <a:srgbClr val="177F8A"/>
              </a:buClr>
            </a:pPr>
            <a:r>
              <a:rPr lang="en-US" sz="2400" dirty="0" smtClean="0">
                <a:ea typeface="ＭＳ Ｐゴシック" pitchFamily="34" charset="-128"/>
              </a:rPr>
              <a:t>Better control versions of data – identify easily versions that can be periodically purged</a:t>
            </a:r>
          </a:p>
          <a:p>
            <a:pPr lvl="1">
              <a:buClr>
                <a:srgbClr val="177F8A"/>
              </a:buClr>
            </a:pPr>
            <a:r>
              <a:rPr lang="en-US" sz="2400" dirty="0" smtClean="0">
                <a:ea typeface="ＭＳ Ｐゴシック" pitchFamily="34" charset="-128"/>
              </a:rPr>
              <a:t>Quality control your data more efficiently</a:t>
            </a: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29</a:t>
            </a:fld>
            <a:endParaRPr lang="en-US" smtClean="0">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val="1771779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Clr>
                <a:srgbClr val="177F8A"/>
              </a:buClr>
              <a:buSzPct val="100000"/>
            </a:pPr>
            <a:r>
              <a:rPr lang="en-US" sz="2800" dirty="0" smtClean="0">
                <a:ea typeface="ＭＳ Ｐゴシック" pitchFamily="34" charset="-128"/>
              </a:rPr>
              <a:t>Manage your data for yourself: </a:t>
            </a:r>
          </a:p>
          <a:p>
            <a:pPr lvl="1">
              <a:buClr>
                <a:srgbClr val="177F8A"/>
              </a:buClr>
            </a:pPr>
            <a:r>
              <a:rPr lang="en-US" sz="2400" dirty="0" smtClean="0">
                <a:ea typeface="ＭＳ Ｐゴシック" pitchFamily="34" charset="-128"/>
              </a:rPr>
              <a:t>Make backups to avoid data loss</a:t>
            </a:r>
          </a:p>
          <a:p>
            <a:pPr lvl="1">
              <a:buClr>
                <a:srgbClr val="177F8A"/>
              </a:buClr>
            </a:pPr>
            <a:r>
              <a:rPr lang="en-US" sz="2400" dirty="0" smtClean="0">
                <a:ea typeface="ＭＳ Ｐゴシック" pitchFamily="34" charset="-128"/>
              </a:rPr>
              <a:t>Format your data for re-use (by yourself or others)</a:t>
            </a:r>
          </a:p>
          <a:p>
            <a:pPr lvl="1">
              <a:buClr>
                <a:srgbClr val="177F8A"/>
              </a:buClr>
            </a:pPr>
            <a:r>
              <a:rPr lang="en-US" sz="2400" dirty="0" smtClean="0">
                <a:ea typeface="ＭＳ Ｐゴシック" pitchFamily="34" charset="-128"/>
              </a:rPr>
              <a:t>Be prepared: Document your data for your own recollection and re-use (by yourself or others) </a:t>
            </a:r>
          </a:p>
          <a:p>
            <a:pPr lvl="1">
              <a:buClr>
                <a:srgbClr val="177F8A"/>
              </a:buClr>
            </a:pPr>
            <a:r>
              <a:rPr lang="en-US" sz="2400" dirty="0" smtClean="0">
                <a:ea typeface="ＭＳ Ｐゴシック" pitchFamily="34" charset="-128"/>
              </a:rPr>
              <a:t>Prepare it to share it – gain credibility and recognition for your science efforts</a:t>
            </a:r>
            <a:endParaRPr lang="en-US" sz="2400" dirty="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30</a:t>
            </a:fld>
            <a:endParaRPr lang="en-US" smtClean="0">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val="257938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Clr>
                <a:srgbClr val="177F8A"/>
              </a:buClr>
              <a:buSzPct val="100000"/>
            </a:pPr>
            <a:r>
              <a:rPr lang="en-US" dirty="0" smtClean="0">
                <a:ea typeface="ＭＳ Ｐゴシック" pitchFamily="34" charset="-128"/>
              </a:rPr>
              <a:t>Data is a valuable asset – it is expensive and time consuming to collect </a:t>
            </a:r>
          </a:p>
          <a:p>
            <a:pPr>
              <a:buClr>
                <a:srgbClr val="177F8A"/>
              </a:buClr>
            </a:pPr>
            <a:r>
              <a:rPr lang="en-US" dirty="0" smtClean="0">
                <a:ea typeface="ＭＳ Ｐゴシック" pitchFamily="34" charset="-128"/>
              </a:rPr>
              <a:t>Data should be managed to:</a:t>
            </a:r>
          </a:p>
          <a:p>
            <a:pPr lvl="1">
              <a:buClr>
                <a:srgbClr val="177F8A"/>
              </a:buClr>
            </a:pPr>
            <a:r>
              <a:rPr lang="en-US" dirty="0" smtClean="0">
                <a:ea typeface="ＭＳ Ｐゴシック" pitchFamily="34" charset="-128"/>
              </a:rPr>
              <a:t>maximize the effective use and value of data and information assets</a:t>
            </a:r>
          </a:p>
          <a:p>
            <a:pPr lvl="1">
              <a:buClr>
                <a:srgbClr val="177F8A"/>
              </a:buClr>
            </a:pPr>
            <a:r>
              <a:rPr lang="en-US" dirty="0" smtClean="0">
                <a:ea typeface="ＭＳ Ｐゴシック" pitchFamily="34" charset="-128"/>
              </a:rPr>
              <a:t>continually improve the quality including: data accuracy, integrity, integration, timeliness of data capture and presentation, relevance and usefulness</a:t>
            </a:r>
          </a:p>
          <a:p>
            <a:pPr lvl="1">
              <a:buClr>
                <a:srgbClr val="177F8A"/>
              </a:buClr>
            </a:pPr>
            <a:r>
              <a:rPr lang="en-US" dirty="0" smtClean="0">
                <a:ea typeface="ＭＳ Ｐゴシック" pitchFamily="34" charset="-128"/>
              </a:rPr>
              <a:t>ensure appropriate use of data and information</a:t>
            </a:r>
          </a:p>
          <a:p>
            <a:pPr lvl="1">
              <a:buClr>
                <a:srgbClr val="177F8A"/>
              </a:buClr>
            </a:pPr>
            <a:r>
              <a:rPr lang="en-US" dirty="0" smtClean="0">
                <a:ea typeface="ＭＳ Ｐゴシック" pitchFamily="34" charset="-128"/>
              </a:rPr>
              <a:t>facilitate data sharing</a:t>
            </a:r>
          </a:p>
          <a:p>
            <a:pPr lvl="1">
              <a:buClr>
                <a:srgbClr val="177F8A"/>
              </a:buClr>
            </a:pPr>
            <a:r>
              <a:rPr lang="en-US" dirty="0" smtClean="0">
                <a:ea typeface="ＭＳ Ｐゴシック" pitchFamily="34" charset="-128"/>
              </a:rPr>
              <a:t>ensure sustainability and accessibility in long term for re-use in science</a:t>
            </a:r>
          </a:p>
          <a:p>
            <a:endParaRPr lang="en-US" sz="1200" kern="1200" dirty="0" smtClean="0">
              <a:solidFill>
                <a:schemeClr val="tx1"/>
              </a:solidFill>
              <a:latin typeface="+mn-lt"/>
              <a:ea typeface="ＭＳ Ｐゴシック" charset="-128"/>
              <a:cs typeface="ＭＳ Ｐゴシック" charset="-128"/>
            </a:endParaRPr>
          </a:p>
          <a:p>
            <a:endParaRPr lang="en-US" sz="1200" kern="1200" dirty="0" smtClean="0">
              <a:solidFill>
                <a:schemeClr val="tx1"/>
              </a:solidFill>
              <a:latin typeface="+mn-lt"/>
              <a:ea typeface="ＭＳ Ｐゴシック" charset="-128"/>
              <a:cs typeface="ＭＳ Ｐゴシック" charset="-128"/>
            </a:endParaRP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31</a:t>
            </a:fld>
            <a:endParaRPr lang="en-US" smtClean="0">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val="2715245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p:spPr>
        <p:txBody>
          <a:bodyPr/>
          <a:lstStyle/>
          <a:p>
            <a:pPr marL="109728" indent="0" eaLnBrk="1" hangingPunct="1">
              <a:lnSpc>
                <a:spcPct val="80000"/>
              </a:lnSpc>
              <a:buClr>
                <a:schemeClr val="accent1">
                  <a:lumMod val="75000"/>
                </a:schemeClr>
              </a:buClr>
              <a:buSzPct val="95000"/>
              <a:buNone/>
              <a:defRPr/>
            </a:pPr>
            <a:r>
              <a:rPr lang="en-US" dirty="0" smtClean="0"/>
              <a:t>Well-managed,</a:t>
            </a:r>
            <a:r>
              <a:rPr lang="en-US" baseline="0" dirty="0" smtClean="0"/>
              <a:t> publically accessible data is important for a variety of reasons. </a:t>
            </a:r>
          </a:p>
          <a:p>
            <a:pPr marL="109728" indent="0" eaLnBrk="1" hangingPunct="1">
              <a:lnSpc>
                <a:spcPct val="80000"/>
              </a:lnSpc>
              <a:buClr>
                <a:schemeClr val="accent1">
                  <a:lumMod val="75000"/>
                </a:schemeClr>
              </a:buClr>
              <a:buSzPct val="95000"/>
              <a:buNone/>
              <a:defRPr/>
            </a:pPr>
            <a:r>
              <a:rPr lang="en-US" dirty="0" smtClean="0"/>
              <a:t>Here are a few (from the UK Data Archive):</a:t>
            </a:r>
          </a:p>
          <a:p>
            <a:pPr marL="109728" indent="0" eaLnBrk="1" hangingPunct="1">
              <a:lnSpc>
                <a:spcPct val="80000"/>
              </a:lnSpc>
              <a:buClr>
                <a:schemeClr val="accent1">
                  <a:lumMod val="75000"/>
                </a:schemeClr>
              </a:buClr>
              <a:buSzPct val="95000"/>
              <a:buNone/>
              <a:defRPr/>
            </a:pPr>
            <a:endParaRPr lang="en-US" dirty="0" smtClean="0"/>
          </a:p>
          <a:p>
            <a:pPr eaLnBrk="1" hangingPunct="1">
              <a:lnSpc>
                <a:spcPct val="80000"/>
              </a:lnSpc>
              <a:buClr>
                <a:schemeClr val="accent1">
                  <a:lumMod val="75000"/>
                </a:schemeClr>
              </a:buClr>
              <a:buSzPct val="95000"/>
              <a:defRPr/>
            </a:pPr>
            <a:r>
              <a:rPr lang="en-US" dirty="0" smtClean="0"/>
              <a:t>Increases the impact and visibility of research </a:t>
            </a:r>
          </a:p>
          <a:p>
            <a:pPr eaLnBrk="1" hangingPunct="1">
              <a:lnSpc>
                <a:spcPct val="80000"/>
              </a:lnSpc>
              <a:buClr>
                <a:schemeClr val="accent1">
                  <a:lumMod val="75000"/>
                </a:schemeClr>
              </a:buClr>
              <a:buSzPct val="95000"/>
              <a:defRPr/>
            </a:pPr>
            <a:r>
              <a:rPr lang="en-US" dirty="0" smtClean="0"/>
              <a:t>Promotes innovation and potential new data uses</a:t>
            </a:r>
          </a:p>
          <a:p>
            <a:pPr eaLnBrk="1" hangingPunct="1">
              <a:lnSpc>
                <a:spcPct val="80000"/>
              </a:lnSpc>
              <a:buClr>
                <a:schemeClr val="accent1">
                  <a:lumMod val="75000"/>
                </a:schemeClr>
              </a:buClr>
              <a:buSzPct val="95000"/>
              <a:defRPr/>
            </a:pPr>
            <a:r>
              <a:rPr lang="en-US" dirty="0" smtClean="0"/>
              <a:t>Leads to new collaborations between data users and creators</a:t>
            </a:r>
          </a:p>
          <a:p>
            <a:pPr eaLnBrk="1" hangingPunct="1">
              <a:lnSpc>
                <a:spcPct val="80000"/>
              </a:lnSpc>
              <a:buClr>
                <a:schemeClr val="accent1">
                  <a:lumMod val="75000"/>
                </a:schemeClr>
              </a:buClr>
              <a:buSzPct val="95000"/>
              <a:defRPr/>
            </a:pPr>
            <a:r>
              <a:rPr lang="en-US" dirty="0" smtClean="0"/>
              <a:t>Maximizes transparency and accountability</a:t>
            </a:r>
          </a:p>
          <a:p>
            <a:pPr eaLnBrk="1" hangingPunct="1">
              <a:lnSpc>
                <a:spcPct val="80000"/>
              </a:lnSpc>
              <a:buClr>
                <a:schemeClr val="accent1">
                  <a:lumMod val="75000"/>
                </a:schemeClr>
              </a:buClr>
              <a:buSzPct val="95000"/>
              <a:defRPr/>
            </a:pPr>
            <a:r>
              <a:rPr lang="en-US" dirty="0" smtClean="0"/>
              <a:t>Enables scrutiny of research findings</a:t>
            </a:r>
          </a:p>
          <a:p>
            <a:pPr eaLnBrk="1" hangingPunct="1">
              <a:lnSpc>
                <a:spcPct val="80000"/>
              </a:lnSpc>
              <a:buClr>
                <a:schemeClr val="accent1">
                  <a:lumMod val="75000"/>
                </a:schemeClr>
              </a:buClr>
              <a:buSzPct val="95000"/>
              <a:defRPr/>
            </a:pPr>
            <a:r>
              <a:rPr lang="en-US" dirty="0" smtClean="0"/>
              <a:t>Encourages improvement and validation of research methods</a:t>
            </a:r>
          </a:p>
          <a:p>
            <a:pPr eaLnBrk="1" hangingPunct="1">
              <a:lnSpc>
                <a:spcPct val="80000"/>
              </a:lnSpc>
              <a:buClr>
                <a:schemeClr val="accent1">
                  <a:lumMod val="75000"/>
                </a:schemeClr>
              </a:buClr>
              <a:buSzPct val="95000"/>
              <a:defRPr/>
            </a:pPr>
            <a:r>
              <a:rPr lang="en-US" dirty="0" smtClean="0"/>
              <a:t>Reduces cost of duplicating data collection</a:t>
            </a:r>
          </a:p>
          <a:p>
            <a:pPr eaLnBrk="1" hangingPunct="1">
              <a:lnSpc>
                <a:spcPct val="80000"/>
              </a:lnSpc>
              <a:buClr>
                <a:schemeClr val="accent1">
                  <a:lumMod val="75000"/>
                </a:schemeClr>
              </a:buClr>
              <a:buSzPct val="95000"/>
              <a:defRPr/>
            </a:pPr>
            <a:r>
              <a:rPr lang="en-US" dirty="0" smtClean="0"/>
              <a:t>Provides important resources for education and training</a:t>
            </a:r>
          </a:p>
        </p:txBody>
      </p:sp>
    </p:spTree>
    <p:extLst>
      <p:ext uri="{BB962C8B-B14F-4D97-AF65-F5344CB8AC3E}">
        <p14:creationId xmlns:p14="http://schemas.microsoft.com/office/powerpoint/2010/main" val="381046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smtClean="0">
              <a:cs typeface="+mn-cs"/>
            </a:endParaRPr>
          </a:p>
        </p:txBody>
      </p:sp>
    </p:spTree>
    <p:extLst>
      <p:ext uri="{BB962C8B-B14F-4D97-AF65-F5344CB8AC3E}">
        <p14:creationId xmlns:p14="http://schemas.microsoft.com/office/powerpoint/2010/main" val="15807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an abundance of data and metadata (if it</a:t>
            </a:r>
            <a:r>
              <a:rPr lang="en-US" baseline="0" dirty="0" smtClean="0"/>
              <a:t> is done) end up in filing cabinets, on discarded hard drives, in hard-copy journals on the library shelves -- or on the web, but many are subscription only journals.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6B7716FE-5FF4-4939-A891-57F1539EB079}" type="slidenum">
              <a:rPr lang="en-US" smtClean="0">
                <a:solidFill>
                  <a:prstClr val="black"/>
                </a:solidFill>
              </a:rPr>
              <a:pPr>
                <a:defRPr/>
              </a:pPr>
              <a:t>34</a:t>
            </a:fld>
            <a:endParaRPr lang="en-US">
              <a:solidFill>
                <a:prstClr val="black"/>
              </a:solidFill>
            </a:endParaRPr>
          </a:p>
        </p:txBody>
      </p:sp>
    </p:spTree>
    <p:extLst>
      <p:ext uri="{BB962C8B-B14F-4D97-AF65-F5344CB8AC3E}">
        <p14:creationId xmlns:p14="http://schemas.microsoft.com/office/powerpoint/2010/main" val="2237712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should be properly</a:t>
            </a:r>
            <a:r>
              <a:rPr lang="en-US" baseline="0" dirty="0" smtClean="0"/>
              <a:t> managed and eventually be placed where they are accessible, understandable, and re-usable. </a:t>
            </a:r>
            <a:endParaRPr lang="en-US" dirty="0"/>
          </a:p>
        </p:txBody>
      </p:sp>
      <p:sp>
        <p:nvSpPr>
          <p:cNvPr id="4" name="Slide Number Placeholder 3"/>
          <p:cNvSpPr>
            <a:spLocks noGrp="1"/>
          </p:cNvSpPr>
          <p:nvPr>
            <p:ph type="sldNum" sz="quarter" idx="10"/>
          </p:nvPr>
        </p:nvSpPr>
        <p:spPr/>
        <p:txBody>
          <a:bodyPr/>
          <a:lstStyle/>
          <a:p>
            <a:pPr>
              <a:defRPr/>
            </a:pPr>
            <a:fld id="{6B7716FE-5FF4-4939-A891-57F1539EB079}" type="slidenum">
              <a:rPr lang="en-US" smtClean="0">
                <a:solidFill>
                  <a:prstClr val="black"/>
                </a:solidFill>
              </a:rPr>
              <a:pPr>
                <a:defRPr/>
              </a:pPr>
              <a:t>35</a:t>
            </a:fld>
            <a:endParaRPr lang="en-US">
              <a:solidFill>
                <a:prstClr val="black"/>
              </a:solidFill>
            </a:endParaRPr>
          </a:p>
        </p:txBody>
      </p:sp>
    </p:spTree>
    <p:extLst>
      <p:ext uri="{BB962C8B-B14F-4D97-AF65-F5344CB8AC3E}">
        <p14:creationId xmlns:p14="http://schemas.microsoft.com/office/powerpoint/2010/main" val="4124181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7"/>
          <p:cNvSpPr>
            <a:spLocks noGrp="1" noChangeArrowheads="1"/>
          </p:cNvSpPr>
          <p:nvPr>
            <p:ph type="sldNum" sz="quarter" idx="4294967295"/>
          </p:nvPr>
        </p:nvSpPr>
        <p:spPr bwMode="auto">
          <a:xfrm>
            <a:off x="3886410" y="8686643"/>
            <a:ext cx="2971591" cy="45735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547" tIns="44774" rIns="89547" bIns="44774"/>
          <a:lstStyle>
            <a:lvl1pPr defTabSz="913392">
              <a:defRPr sz="4000">
                <a:solidFill>
                  <a:schemeClr val="tx1"/>
                </a:solidFill>
                <a:latin typeface="Arial" charset="0"/>
                <a:ea typeface="ＭＳ Ｐゴシック" charset="0"/>
                <a:cs typeface="ＭＳ Ｐゴシック" charset="0"/>
              </a:defRPr>
            </a:lvl1pPr>
            <a:lvl2pPr marL="734480" indent="-282492" defTabSz="913392">
              <a:defRPr sz="4000">
                <a:solidFill>
                  <a:schemeClr val="tx1"/>
                </a:solidFill>
                <a:latin typeface="Arial" charset="0"/>
                <a:ea typeface="ＭＳ Ｐゴシック" charset="0"/>
              </a:defRPr>
            </a:lvl2pPr>
            <a:lvl3pPr marL="1129970" indent="-225994" defTabSz="913392">
              <a:defRPr sz="4000">
                <a:solidFill>
                  <a:schemeClr val="tx1"/>
                </a:solidFill>
                <a:latin typeface="Arial" charset="0"/>
                <a:ea typeface="ＭＳ Ｐゴシック" charset="0"/>
              </a:defRPr>
            </a:lvl3pPr>
            <a:lvl4pPr marL="1581958" indent="-225994" defTabSz="913392">
              <a:defRPr sz="4000">
                <a:solidFill>
                  <a:schemeClr val="tx1"/>
                </a:solidFill>
                <a:latin typeface="Arial" charset="0"/>
                <a:ea typeface="ＭＳ Ｐゴシック" charset="0"/>
              </a:defRPr>
            </a:lvl4pPr>
            <a:lvl5pPr marL="2033946" indent="-225994" defTabSz="913392">
              <a:defRPr sz="4000">
                <a:solidFill>
                  <a:schemeClr val="tx1"/>
                </a:solidFill>
                <a:latin typeface="Arial" charset="0"/>
                <a:ea typeface="ＭＳ Ｐゴシック" charset="0"/>
              </a:defRPr>
            </a:lvl5pPr>
            <a:lvl6pPr marL="2485934" indent="-225994" defTabSz="913392" eaLnBrk="0" fontAlgn="base" hangingPunct="0">
              <a:spcBef>
                <a:spcPct val="0"/>
              </a:spcBef>
              <a:spcAft>
                <a:spcPct val="0"/>
              </a:spcAft>
              <a:defRPr sz="4000">
                <a:solidFill>
                  <a:schemeClr val="tx1"/>
                </a:solidFill>
                <a:latin typeface="Arial" charset="0"/>
                <a:ea typeface="ＭＳ Ｐゴシック" charset="0"/>
              </a:defRPr>
            </a:lvl6pPr>
            <a:lvl7pPr marL="2937921" indent="-225994" defTabSz="913392" eaLnBrk="0" fontAlgn="base" hangingPunct="0">
              <a:spcBef>
                <a:spcPct val="0"/>
              </a:spcBef>
              <a:spcAft>
                <a:spcPct val="0"/>
              </a:spcAft>
              <a:defRPr sz="4000">
                <a:solidFill>
                  <a:schemeClr val="tx1"/>
                </a:solidFill>
                <a:latin typeface="Arial" charset="0"/>
                <a:ea typeface="ＭＳ Ｐゴシック" charset="0"/>
              </a:defRPr>
            </a:lvl7pPr>
            <a:lvl8pPr marL="3389909" indent="-225994" defTabSz="913392" eaLnBrk="0" fontAlgn="base" hangingPunct="0">
              <a:spcBef>
                <a:spcPct val="0"/>
              </a:spcBef>
              <a:spcAft>
                <a:spcPct val="0"/>
              </a:spcAft>
              <a:defRPr sz="4000">
                <a:solidFill>
                  <a:schemeClr val="tx1"/>
                </a:solidFill>
                <a:latin typeface="Arial" charset="0"/>
                <a:ea typeface="ＭＳ Ｐゴシック" charset="0"/>
              </a:defRPr>
            </a:lvl8pPr>
            <a:lvl9pPr marL="3841897" indent="-225994" defTabSz="913392" eaLnBrk="0" fontAlgn="base" hangingPunct="0">
              <a:spcBef>
                <a:spcPct val="0"/>
              </a:spcBef>
              <a:spcAft>
                <a:spcPct val="0"/>
              </a:spcAft>
              <a:defRPr sz="4000">
                <a:solidFill>
                  <a:schemeClr val="tx1"/>
                </a:solidFill>
                <a:latin typeface="Arial" charset="0"/>
                <a:ea typeface="ＭＳ Ｐゴシック" charset="0"/>
              </a:defRPr>
            </a:lvl9pPr>
          </a:lstStyle>
          <a:p>
            <a:fld id="{2D91A0EB-D43F-7041-9847-C4F6700E496C}" type="slidenum">
              <a:rPr lang="en-US" sz="1200">
                <a:solidFill>
                  <a:srgbClr val="003366"/>
                </a:solidFill>
              </a:rPr>
              <a:pPr/>
              <a:t>11</a:t>
            </a:fld>
            <a:endParaRPr lang="en-US" sz="1200">
              <a:solidFill>
                <a:srgbClr val="003366"/>
              </a:solidFill>
            </a:endParaRPr>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defRPr/>
            </a:pPr>
            <a:r>
              <a:rPr lang="en-US" dirty="0" smtClean="0">
                <a:latin typeface="Arial" charset="0"/>
                <a:cs typeface="+mn-cs"/>
              </a:rPr>
              <a:t>The world</a:t>
            </a:r>
            <a:r>
              <a:rPr lang="en-US" baseline="0" dirty="0" smtClean="0">
                <a:latin typeface="Arial" charset="0"/>
                <a:cs typeface="+mn-cs"/>
              </a:rPr>
              <a:t> today is filled with science news, from climate change to hurricanes – and it all affects the people inhabiting the earth. </a:t>
            </a:r>
            <a:endParaRPr lang="en-US" dirty="0" smtClean="0">
              <a:latin typeface="Arial" charset="0"/>
              <a:cs typeface="+mn-cs"/>
            </a:endParaRPr>
          </a:p>
        </p:txBody>
      </p:sp>
    </p:spTree>
    <p:extLst>
      <p:ext uri="{BB962C8B-B14F-4D97-AF65-F5344CB8AC3E}">
        <p14:creationId xmlns:p14="http://schemas.microsoft.com/office/powerpoint/2010/main" val="771077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a:buChar char="•"/>
            </a:pPr>
            <a:r>
              <a:rPr lang="en-US" dirty="0" smtClean="0"/>
              <a:t>Data management is a verb</a:t>
            </a:r>
            <a:r>
              <a:rPr lang="en-US" baseline="0" dirty="0" smtClean="0"/>
              <a:t> – it involves intentional effort and activity. </a:t>
            </a:r>
          </a:p>
          <a:p>
            <a:pPr marL="174708" indent="-174708">
              <a:buFont typeface="Arial"/>
              <a:buChar char="•"/>
            </a:pPr>
            <a:r>
              <a:rPr lang="en-US" baseline="0" dirty="0" smtClean="0"/>
              <a:t>The main goals of DM are </a:t>
            </a:r>
            <a:r>
              <a:rPr lang="en-US" b="1" baseline="0" dirty="0" smtClean="0"/>
              <a:t>preservation</a:t>
            </a:r>
            <a:r>
              <a:rPr lang="en-US" baseline="0" dirty="0" smtClean="0"/>
              <a:t> and </a:t>
            </a:r>
            <a:r>
              <a:rPr lang="en-US" b="1" baseline="0" dirty="0" smtClean="0"/>
              <a:t>reuse</a:t>
            </a:r>
            <a:r>
              <a:rPr lang="en-US" baseline="0" dirty="0" smtClean="0"/>
              <a:t>, for you and for others.</a:t>
            </a:r>
            <a:endParaRPr lang="en-US" dirty="0" smtClean="0"/>
          </a:p>
          <a:p>
            <a:pPr marL="174708" indent="-174708">
              <a:buFont typeface="Arial"/>
              <a:buChar char="•"/>
            </a:pPr>
            <a:r>
              <a:rPr lang="en-US" dirty="0" smtClean="0"/>
              <a:t>Covers all aspects of the data lifecycle from planning digital data capture methods, whittling down, ingestion to databases, providing for access and reuse, to transformation.</a:t>
            </a:r>
          </a:p>
          <a:p>
            <a:endParaRPr lang="en-US" dirty="0"/>
          </a:p>
        </p:txBody>
      </p:sp>
      <p:sp>
        <p:nvSpPr>
          <p:cNvPr id="4" name="Slide Number Placeholder 3"/>
          <p:cNvSpPr>
            <a:spLocks noGrp="1"/>
          </p:cNvSpPr>
          <p:nvPr>
            <p:ph type="sldNum" sz="quarter" idx="10"/>
          </p:nvPr>
        </p:nvSpPr>
        <p:spPr/>
        <p:txBody>
          <a:bodyPr/>
          <a:lstStyle/>
          <a:p>
            <a:fld id="{9EC847EA-B926-5749-9EF7-DA980FF2A6CA}" type="slidenum">
              <a:rPr lang="en-US" smtClean="0"/>
              <a:pPr/>
              <a:t>37</a:t>
            </a:fld>
            <a:endParaRPr lang="en-US"/>
          </a:p>
        </p:txBody>
      </p:sp>
    </p:spTree>
    <p:extLst>
      <p:ext uri="{BB962C8B-B14F-4D97-AF65-F5344CB8AC3E}">
        <p14:creationId xmlns:p14="http://schemas.microsoft.com/office/powerpoint/2010/main" val="436908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this is why</a:t>
            </a:r>
            <a:r>
              <a:rPr lang="en-US" baseline="0" dirty="0" smtClean="0"/>
              <a:t> you are here, you signed up for the wrong class.</a:t>
            </a:r>
            <a:endParaRPr lang="en-US" dirty="0"/>
          </a:p>
        </p:txBody>
      </p:sp>
      <p:sp>
        <p:nvSpPr>
          <p:cNvPr id="4" name="Slide Number Placeholder 3"/>
          <p:cNvSpPr>
            <a:spLocks noGrp="1"/>
          </p:cNvSpPr>
          <p:nvPr>
            <p:ph type="sldNum" sz="quarter" idx="10"/>
          </p:nvPr>
        </p:nvSpPr>
        <p:spPr/>
        <p:txBody>
          <a:bodyPr/>
          <a:lstStyle/>
          <a:p>
            <a:fld id="{9EC847EA-B926-5749-9EF7-DA980FF2A6CA}" type="slidenum">
              <a:rPr lang="en-US" smtClean="0"/>
              <a:pPr/>
              <a:t>38</a:t>
            </a:fld>
            <a:endParaRPr lang="en-US"/>
          </a:p>
        </p:txBody>
      </p:sp>
    </p:spTree>
    <p:extLst>
      <p:ext uri="{BB962C8B-B14F-4D97-AF65-F5344CB8AC3E}">
        <p14:creationId xmlns:p14="http://schemas.microsoft.com/office/powerpoint/2010/main" val="2524142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3391449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2085966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401512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4136536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201092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is being generated</a:t>
            </a:r>
            <a:r>
              <a:rPr lang="en-US" baseline="0" dirty="0" smtClean="0"/>
              <a:t> in massive quantities daily. </a:t>
            </a:r>
            <a:r>
              <a:rPr lang="en-US" dirty="0" smtClean="0"/>
              <a:t>Improvements</a:t>
            </a:r>
            <a:r>
              <a:rPr lang="en-US" baseline="0" dirty="0" smtClean="0"/>
              <a:t> in technology enable higher precision and coverage in data acquisition and makes higher capacity systems store and migrate more data –increasing the importance of managing, integrating, and re-using data.</a:t>
            </a:r>
          </a:p>
          <a:p>
            <a:endParaRPr lang="en-US" dirty="0"/>
          </a:p>
        </p:txBody>
      </p:sp>
      <p:sp>
        <p:nvSpPr>
          <p:cNvPr id="4" name="Slide Number Placeholder 3"/>
          <p:cNvSpPr>
            <a:spLocks noGrp="1"/>
          </p:cNvSpPr>
          <p:nvPr>
            <p:ph type="sldNum" sz="quarter" idx="10"/>
          </p:nvPr>
        </p:nvSpPr>
        <p:spPr/>
        <p:txBody>
          <a:bodyPr/>
          <a:lstStyle/>
          <a:p>
            <a:fld id="{9E644986-AE8F-1341-A5BE-1A685DBFBDA7}"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083459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Matrix - 1999</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Big Data . .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NIH early data sharing requirements from grants over $500,000 – stringent controls for privacy and proprietary data</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2011 NSF requirement to have data management plans in the grant proposals</a:t>
            </a:r>
            <a:r>
              <a:rPr lang="en-US" baseline="0" dirty="0" smtClean="0"/>
              <a:t> – there are program specific requirements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Most are simply two page documents with requirements to outline: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Data types to be collected</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Standards to be used for metadata and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Sharing policies (access, privacy, IP, etc.)</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Re-use policies (distribution, derivatives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Plans for archival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that these requirements caused quite the scramble. No grant money if you could not include a plan.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that many foundations now also have data management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497427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14054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570403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smtClean="0">
                <a:latin typeface="Franklin Gothic Book"/>
                <a:cs typeface="Franklin Gothic Book"/>
              </a:rPr>
              <a:t>Data may be viewed as the lowest level of abstraction from which information and knowledge are derived.</a:t>
            </a:r>
            <a:r>
              <a:rPr lang="en-US" dirty="0" smtClean="0"/>
              <a:t>”</a:t>
            </a:r>
            <a:endParaRPr lang="en-US" dirty="0" smtClean="0">
              <a:latin typeface="Franklin Gothic Book"/>
              <a:cs typeface="Franklin Gothic Book"/>
            </a:endParaRPr>
          </a:p>
        </p:txBody>
      </p:sp>
      <p:sp>
        <p:nvSpPr>
          <p:cNvPr id="4" name="Slide Number Placeholder 3"/>
          <p:cNvSpPr>
            <a:spLocks noGrp="1"/>
          </p:cNvSpPr>
          <p:nvPr>
            <p:ph type="sldNum" sz="quarter" idx="10"/>
          </p:nvPr>
        </p:nvSpPr>
        <p:spPr/>
        <p:txBody>
          <a:bodyPr/>
          <a:lstStyle/>
          <a:p>
            <a:fld id="{9EC847EA-B926-5749-9EF7-DA980FF2A6CA}" type="slidenum">
              <a:rPr lang="en-US" smtClean="0"/>
              <a:pPr/>
              <a:t>16</a:t>
            </a:fld>
            <a:endParaRPr lang="en-US"/>
          </a:p>
        </p:txBody>
      </p:sp>
    </p:spTree>
    <p:extLst>
      <p:ext uri="{BB962C8B-B14F-4D97-AF65-F5344CB8AC3E}">
        <p14:creationId xmlns:p14="http://schemas.microsoft.com/office/powerpoint/2010/main" val="3239946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4739">
              <a:defRPr/>
            </a:pPr>
            <a:r>
              <a:rPr lang="en-US" dirty="0" smtClean="0"/>
              <a:t>Does not include, “any of the following: preliminary analyses, drafts of scientific papers, plans for future research, peer reviews, or communications with colleagues. This "recorded" material excludes physical objects (e.g., laboratory samples).” This</a:t>
            </a:r>
            <a:r>
              <a:rPr lang="en-US" baseline="0" dirty="0" smtClean="0"/>
              <a:t> narrow definition mostly takes a retrospective view of your dataset, in that it does not account for raw and intermediate data that may be critical to the research process but that don’t become part of the ’final’ dataset.</a:t>
            </a:r>
          </a:p>
          <a:p>
            <a:pPr defTabSz="474739">
              <a:defRPr/>
            </a:pPr>
            <a:endParaRPr lang="en-US" baseline="0" dirty="0" smtClean="0"/>
          </a:p>
          <a:p>
            <a:pPr defTabSz="474739">
              <a:defRPr/>
            </a:pPr>
            <a:r>
              <a:rPr lang="en-US" baseline="0" dirty="0" smtClean="0"/>
              <a:t>Data types could be:</a:t>
            </a:r>
          </a:p>
          <a:p>
            <a:pPr marL="174708" indent="-174708" defTabSz="474739">
              <a:buFont typeface="Arial"/>
              <a:buChar char="•"/>
              <a:defRPr/>
            </a:pPr>
            <a:r>
              <a:rPr lang="en-US" baseline="0" dirty="0" smtClean="0"/>
              <a:t>Observational</a:t>
            </a:r>
          </a:p>
          <a:p>
            <a:pPr marL="174708" indent="-174708" defTabSz="474739">
              <a:buFont typeface="Arial"/>
              <a:buChar char="•"/>
              <a:defRPr/>
            </a:pPr>
            <a:r>
              <a:rPr lang="en-US" baseline="0" dirty="0" smtClean="0"/>
              <a:t>Experimental</a:t>
            </a:r>
          </a:p>
          <a:p>
            <a:pPr marL="174708" indent="-174708" defTabSz="474739">
              <a:buFont typeface="Arial"/>
              <a:buChar char="•"/>
              <a:defRPr/>
            </a:pPr>
            <a:r>
              <a:rPr lang="en-US" baseline="0" dirty="0" smtClean="0"/>
              <a:t>Simulated</a:t>
            </a:r>
          </a:p>
          <a:p>
            <a:pPr marL="174708" indent="-174708" defTabSz="474739">
              <a:buFont typeface="Arial"/>
              <a:buChar char="•"/>
              <a:defRPr/>
            </a:pPr>
            <a:r>
              <a:rPr lang="en-US" baseline="0" dirty="0" smtClean="0"/>
              <a:t>Derived</a:t>
            </a:r>
          </a:p>
          <a:p>
            <a:pPr marL="174708" indent="-174708" defTabSz="474739">
              <a:buFont typeface="Arial"/>
              <a:buChar char="•"/>
              <a:defRPr/>
            </a:pPr>
            <a:r>
              <a:rPr lang="en-US" baseline="0" dirty="0" smtClean="0"/>
              <a:t>Reference or canonical</a:t>
            </a:r>
          </a:p>
        </p:txBody>
      </p:sp>
      <p:sp>
        <p:nvSpPr>
          <p:cNvPr id="4" name="Slide Number Placeholder 3"/>
          <p:cNvSpPr>
            <a:spLocks noGrp="1"/>
          </p:cNvSpPr>
          <p:nvPr>
            <p:ph type="sldNum" sz="quarter" idx="10"/>
          </p:nvPr>
        </p:nvSpPr>
        <p:spPr/>
        <p:txBody>
          <a:bodyPr/>
          <a:lstStyle/>
          <a:p>
            <a:fld id="{9EC847EA-B926-5749-9EF7-DA980FF2A6CA}" type="slidenum">
              <a:rPr lang="en-US" smtClean="0"/>
              <a:pPr/>
              <a:t>17</a:t>
            </a:fld>
            <a:endParaRPr lang="en-US"/>
          </a:p>
        </p:txBody>
      </p:sp>
    </p:spTree>
    <p:extLst>
      <p:ext uri="{BB962C8B-B14F-4D97-AF65-F5344CB8AC3E}">
        <p14:creationId xmlns:p14="http://schemas.microsoft.com/office/powerpoint/2010/main" val="2290090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19</a:t>
            </a:fld>
            <a:endParaRPr lang="en-US" smtClean="0">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val="26328327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defTabSz="457200" fontAlgn="base">
              <a:spcBef>
                <a:spcPct val="0"/>
              </a:spcBef>
              <a:spcAft>
                <a:spcPct val="0"/>
              </a:spcAft>
            </a:pPr>
            <a:endParaRPr lang="en-US" sz="1800">
              <a:solidFill>
                <a:prstClr val="white"/>
              </a:solidFill>
            </a:endParaRPr>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black"/>
                </a:solidFill>
                <a:latin typeface="Arial" charset="0"/>
                <a:cs typeface="Arial" charset="0"/>
              </a:endParaRPr>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black"/>
                </a:solidFill>
                <a:latin typeface="Arial" charset="0"/>
                <a:cs typeface="Arial" charset="0"/>
              </a:endParaRPr>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defTabSz="457200" fontAlgn="base">
                <a:spcBef>
                  <a:spcPct val="0"/>
                </a:spcBef>
                <a:spcAft>
                  <a:spcPct val="0"/>
                </a:spcAft>
              </a:pPr>
              <a:endParaRPr lang="en-US" sz="1800">
                <a:solidFill>
                  <a:prstClr val="white"/>
                </a:solidFill>
              </a:endParaRPr>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a:xfrm>
            <a:off x="8969376" y="6407944"/>
            <a:ext cx="2560320" cy="365760"/>
          </a:xfrm>
          <a:prstGeom prst="rect">
            <a:avLst/>
          </a:prstGeom>
        </p:spPr>
        <p:txBody>
          <a:bodyPr/>
          <a:lstStyle>
            <a:lvl1pPr>
              <a:defRPr>
                <a:solidFill>
                  <a:srgbClr val="FFFFFF"/>
                </a:solidFill>
              </a:defRPr>
            </a:lvl1pPr>
            <a:extLst/>
          </a:lstStyle>
          <a:p>
            <a:pPr defTabSz="457200" fontAlgn="base">
              <a:spcBef>
                <a:spcPct val="0"/>
              </a:spcBef>
              <a:spcAft>
                <a:spcPct val="0"/>
              </a:spcAft>
            </a:pPr>
            <a:fld id="{544213AF-26F6-41FA-8D85-E2C5388D6E58}" type="datetimeFigureOut">
              <a:rPr lang="en-US" smtClean="0">
                <a:latin typeface="Arial" charset="0"/>
                <a:cs typeface="Arial" charset="0"/>
              </a:rPr>
              <a:pPr defTabSz="457200" fontAlgn="base">
                <a:spcBef>
                  <a:spcPct val="0"/>
                </a:spcBef>
                <a:spcAft>
                  <a:spcPct val="0"/>
                </a:spcAft>
              </a:pPr>
              <a:t>1/11/2016</a:t>
            </a:fld>
            <a:endParaRPr lang="en-US" dirty="0">
              <a:latin typeface="Arial" charset="0"/>
              <a:cs typeface="Arial" charset="0"/>
            </a:endParaRPr>
          </a:p>
        </p:txBody>
      </p:sp>
      <p:sp>
        <p:nvSpPr>
          <p:cNvPr id="19" name="Footer Placeholder 18"/>
          <p:cNvSpPr>
            <a:spLocks noGrp="1"/>
          </p:cNvSpPr>
          <p:nvPr>
            <p:ph type="ftr" sz="quarter" idx="11"/>
          </p:nvPr>
        </p:nvSpPr>
        <p:spPr>
          <a:xfrm>
            <a:off x="5840097" y="6407945"/>
            <a:ext cx="3134241" cy="365125"/>
          </a:xfrm>
          <a:prstGeom prst="rect">
            <a:avLst/>
          </a:prstGeom>
        </p:spPr>
        <p:txBody>
          <a:bodyPr/>
          <a:lstStyle>
            <a:lvl1pPr>
              <a:defRPr>
                <a:solidFill>
                  <a:schemeClr val="accent1">
                    <a:tint val="20000"/>
                  </a:schemeClr>
                </a:solidFill>
              </a:defRPr>
            </a:lvl1pPr>
            <a:extLst/>
          </a:lstStyle>
          <a:p>
            <a:pPr defTabSz="457200" fontAlgn="base">
              <a:spcBef>
                <a:spcPct val="0"/>
              </a:spcBef>
              <a:spcAft>
                <a:spcPct val="0"/>
              </a:spcAft>
              <a:defRPr/>
            </a:pPr>
            <a:endParaRPr lang="en-US">
              <a:solidFill>
                <a:srgbClr val="2DA2BF">
                  <a:tint val="20000"/>
                </a:srgbClr>
              </a:solidFill>
              <a:latin typeface="Arial" charset="0"/>
              <a:cs typeface="Arial" charset="0"/>
            </a:endParaRPr>
          </a:p>
        </p:txBody>
      </p:sp>
      <p:sp>
        <p:nvSpPr>
          <p:cNvPr id="27" name="Slide Number Placeholder 26"/>
          <p:cNvSpPr>
            <a:spLocks noGrp="1"/>
          </p:cNvSpPr>
          <p:nvPr>
            <p:ph type="sldNum" sz="quarter" idx="12"/>
          </p:nvPr>
        </p:nvSpPr>
        <p:spPr>
          <a:xfrm>
            <a:off x="11529696" y="6407945"/>
            <a:ext cx="487680" cy="365125"/>
          </a:xfrm>
          <a:prstGeom prst="rect">
            <a:avLst/>
          </a:prstGeom>
        </p:spPr>
        <p:txBody>
          <a:bodyPr/>
          <a:lstStyle>
            <a:lvl1pPr>
              <a:defRPr>
                <a:solidFill>
                  <a:srgbClr val="FFFFFF"/>
                </a:solidFill>
              </a:defRPr>
            </a:lvl1pPr>
            <a:extLst/>
          </a:lstStyle>
          <a:p>
            <a:pPr defTabSz="457200" fontAlgn="base">
              <a:spcBef>
                <a:spcPct val="0"/>
              </a:spcBef>
              <a:spcAft>
                <a:spcPct val="0"/>
              </a:spcAft>
            </a:pPr>
            <a:fld id="{D5BBC35B-A44B-4119-B8DA-DE9E3DFADA20}" type="slidenum">
              <a:rPr lang="en-US" smtClean="0">
                <a:latin typeface="Arial" charset="0"/>
                <a:cs typeface="Arial" charset="0"/>
              </a:rPr>
              <a:pPr defTabSz="457200" fontAlgn="base">
                <a:spcBef>
                  <a:spcPct val="0"/>
                </a:spcBef>
                <a:spcAft>
                  <a:spcPct val="0"/>
                </a:spcAft>
              </a:pPr>
              <a:t>‹#›</a:t>
            </a:fld>
            <a:endParaRPr lang="en-US" dirty="0">
              <a:latin typeface="Arial" charset="0"/>
              <a:cs typeface="Arial" charset="0"/>
            </a:endParaRPr>
          </a:p>
        </p:txBody>
      </p:sp>
    </p:spTree>
    <p:extLst>
      <p:ext uri="{BB962C8B-B14F-4D97-AF65-F5344CB8AC3E}">
        <p14:creationId xmlns:p14="http://schemas.microsoft.com/office/powerpoint/2010/main" val="3537682655"/>
      </p:ext>
    </p:extLst>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13765032-ED65-49A5-B3F0-7986E6674E5D}" type="datetime1">
              <a:rPr lang="en-US" smtClean="0">
                <a:solidFill>
                  <a:prstClr val="black"/>
                </a:solidFill>
                <a:latin typeface="Arial" charset="0"/>
                <a:cs typeface="Arial" charset="0"/>
              </a:rPr>
              <a:pPr defTabSz="457200" fontAlgn="base">
                <a:spcBef>
                  <a:spcPct val="0"/>
                </a:spcBef>
                <a:spcAft>
                  <a:spcPct val="0"/>
                </a:spcAft>
                <a:defRPr/>
              </a:pPr>
              <a:t>1/11/2016</a:t>
            </a:fld>
            <a:endParaRPr lang="en-US">
              <a:solidFill>
                <a:prstClr val="black"/>
              </a:solidFill>
              <a:latin typeface="Arial" charset="0"/>
              <a:cs typeface="Arial" charset="0"/>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381F697F-DBC7-4F49-9ABB-ABDA29C4F2E1}"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2384381516"/>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40DA2899-F788-44D7-B852-4CE04C473A92}" type="datetime1">
              <a:rPr lang="en-US" smtClean="0">
                <a:solidFill>
                  <a:prstClr val="black"/>
                </a:solidFill>
                <a:latin typeface="Arial" charset="0"/>
                <a:cs typeface="Arial" charset="0"/>
              </a:rPr>
              <a:pPr defTabSz="457200" fontAlgn="base">
                <a:spcBef>
                  <a:spcPct val="0"/>
                </a:spcBef>
                <a:spcAft>
                  <a:spcPct val="0"/>
                </a:spcAft>
                <a:defRPr/>
              </a:pPr>
              <a:t>1/11/2016</a:t>
            </a:fld>
            <a:endParaRPr lang="en-US">
              <a:solidFill>
                <a:prstClr val="black"/>
              </a:solidFill>
              <a:latin typeface="Arial" charset="0"/>
              <a:cs typeface="Arial" charset="0"/>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87B1593D-C512-4FBB-9F1C-6C385E2E3552}"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1297992123"/>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xfrm>
            <a:off x="609600" y="6251575"/>
            <a:ext cx="2844800" cy="476250"/>
          </a:xfrm>
          <a:prstGeom prst="rect">
            <a:avLst/>
          </a:prstGeom>
          <a:ln/>
        </p:spPr>
        <p:txBody>
          <a:bodyPr/>
          <a:lstStyle>
            <a:lvl1pPr>
              <a:defRPr/>
            </a:lvl1pPr>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6" name="Rectangle 3"/>
          <p:cNvSpPr>
            <a:spLocks noGrp="1" noChangeArrowheads="1"/>
          </p:cNvSpPr>
          <p:nvPr>
            <p:ph type="sldNum" sz="quarter" idx="11"/>
          </p:nvPr>
        </p:nvSpPr>
        <p:spPr>
          <a:xfrm>
            <a:off x="8737600" y="6248400"/>
            <a:ext cx="2844800" cy="476250"/>
          </a:xfrm>
          <a:prstGeom prst="rect">
            <a:avLst/>
          </a:prstGeom>
          <a:ln/>
        </p:spPr>
        <p:txBody>
          <a:bodyPr/>
          <a:lstStyle>
            <a:lvl1pPr>
              <a:defRPr/>
            </a:lvl1pPr>
          </a:lstStyle>
          <a:p>
            <a:pPr defTabSz="457200" fontAlgn="base">
              <a:spcBef>
                <a:spcPct val="0"/>
              </a:spcBef>
              <a:spcAft>
                <a:spcPct val="0"/>
              </a:spcAft>
              <a:defRPr/>
            </a:pPr>
            <a:fld id="{43FC9F7E-BFE7-4B36-995A-C03D99DA3E37}"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
        <p:nvSpPr>
          <p:cNvPr id="7" name="Rectangle 14"/>
          <p:cNvSpPr>
            <a:spLocks noGrp="1" noChangeArrowheads="1"/>
          </p:cNvSpPr>
          <p:nvPr>
            <p:ph type="ftr" sz="quarter" idx="12"/>
          </p:nvPr>
        </p:nvSpPr>
        <p:spPr>
          <a:xfrm>
            <a:off x="4165600" y="6248400"/>
            <a:ext cx="3860800" cy="476250"/>
          </a:xfrm>
          <a:prstGeom prst="rect">
            <a:avLst/>
          </a:prstGeom>
          <a:ln/>
        </p:spPr>
        <p:txBody>
          <a:bodyPr/>
          <a:lstStyle>
            <a:lvl1pPr>
              <a:defRPr/>
            </a:lvl1pPr>
          </a:lstStyle>
          <a:p>
            <a:pPr defTabSz="457200" fontAlgn="base">
              <a:spcBef>
                <a:spcPct val="0"/>
              </a:spcBef>
              <a:spcAft>
                <a:spcPct val="0"/>
              </a:spcAft>
              <a:defRPr/>
            </a:pPr>
            <a:endParaRPr lang="en-US">
              <a:solidFill>
                <a:prstClr val="black"/>
              </a:solidFill>
              <a:latin typeface="Arial" charset="0"/>
              <a:cs typeface="Arial" charset="0"/>
            </a:endParaRPr>
          </a:p>
        </p:txBody>
      </p:sp>
    </p:spTree>
    <p:extLst>
      <p:ext uri="{BB962C8B-B14F-4D97-AF65-F5344CB8AC3E}">
        <p14:creationId xmlns:p14="http://schemas.microsoft.com/office/powerpoint/2010/main" val="10740794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defTabSz="457200" fontAlgn="base">
              <a:spcBef>
                <a:spcPct val="0"/>
              </a:spcBef>
              <a:spcAft>
                <a:spcPct val="0"/>
              </a:spcAft>
            </a:pPr>
            <a:endParaRPr lang="en-US" sz="1800">
              <a:solidFill>
                <a:prstClr val="white"/>
              </a:solidFill>
            </a:endParaRPr>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black"/>
                </a:solidFill>
                <a:latin typeface="Arial" charset="0"/>
                <a:cs typeface="Arial" charset="0"/>
              </a:endParaRPr>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black"/>
                </a:solidFill>
                <a:latin typeface="Arial" charset="0"/>
                <a:cs typeface="Arial" charset="0"/>
              </a:endParaRPr>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defTabSz="457200" fontAlgn="base">
                <a:spcBef>
                  <a:spcPct val="0"/>
                </a:spcBef>
                <a:spcAft>
                  <a:spcPct val="0"/>
                </a:spcAft>
              </a:pPr>
              <a:endParaRPr lang="en-US" sz="1800">
                <a:solidFill>
                  <a:prstClr val="white"/>
                </a:solidFill>
              </a:endParaRPr>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a:xfrm>
            <a:off x="8969376" y="6407944"/>
            <a:ext cx="2560320" cy="365760"/>
          </a:xfrm>
          <a:prstGeom prst="rect">
            <a:avLst/>
          </a:prstGeom>
        </p:spPr>
        <p:txBody>
          <a:bodyPr/>
          <a:lstStyle>
            <a:lvl1pPr>
              <a:defRPr>
                <a:solidFill>
                  <a:srgbClr val="FFFFFF"/>
                </a:solidFill>
              </a:defRPr>
            </a:lvl1pPr>
            <a:extLst/>
          </a:lstStyle>
          <a:p>
            <a:pPr defTabSz="457200" fontAlgn="base">
              <a:spcBef>
                <a:spcPct val="0"/>
              </a:spcBef>
              <a:spcAft>
                <a:spcPct val="0"/>
              </a:spcAft>
            </a:pPr>
            <a:fld id="{544213AF-26F6-41FA-8D85-E2C5388D6E58}" type="datetimeFigureOut">
              <a:rPr lang="en-US" smtClean="0">
                <a:latin typeface="Arial" charset="0"/>
                <a:cs typeface="Arial" charset="0"/>
              </a:rPr>
              <a:pPr defTabSz="457200" fontAlgn="base">
                <a:spcBef>
                  <a:spcPct val="0"/>
                </a:spcBef>
                <a:spcAft>
                  <a:spcPct val="0"/>
                </a:spcAft>
              </a:pPr>
              <a:t>1/11/2016</a:t>
            </a:fld>
            <a:endParaRPr lang="en-US" dirty="0">
              <a:latin typeface="Arial" charset="0"/>
              <a:cs typeface="Arial" charset="0"/>
            </a:endParaRPr>
          </a:p>
        </p:txBody>
      </p:sp>
      <p:sp>
        <p:nvSpPr>
          <p:cNvPr id="19" name="Footer Placeholder 18"/>
          <p:cNvSpPr>
            <a:spLocks noGrp="1"/>
          </p:cNvSpPr>
          <p:nvPr>
            <p:ph type="ftr" sz="quarter" idx="11"/>
          </p:nvPr>
        </p:nvSpPr>
        <p:spPr>
          <a:xfrm>
            <a:off x="5840097" y="6407945"/>
            <a:ext cx="3134241" cy="365125"/>
          </a:xfrm>
          <a:prstGeom prst="rect">
            <a:avLst/>
          </a:prstGeom>
        </p:spPr>
        <p:txBody>
          <a:bodyPr/>
          <a:lstStyle>
            <a:lvl1pPr>
              <a:defRPr>
                <a:solidFill>
                  <a:schemeClr val="accent1">
                    <a:tint val="20000"/>
                  </a:schemeClr>
                </a:solidFill>
              </a:defRPr>
            </a:lvl1pPr>
            <a:extLst/>
          </a:lstStyle>
          <a:p>
            <a:pPr defTabSz="457200" fontAlgn="base">
              <a:spcBef>
                <a:spcPct val="0"/>
              </a:spcBef>
              <a:spcAft>
                <a:spcPct val="0"/>
              </a:spcAft>
              <a:defRPr/>
            </a:pPr>
            <a:endParaRPr lang="en-US">
              <a:solidFill>
                <a:srgbClr val="2DA2BF">
                  <a:tint val="20000"/>
                </a:srgbClr>
              </a:solidFill>
              <a:latin typeface="Arial" charset="0"/>
              <a:cs typeface="Arial" charset="0"/>
            </a:endParaRPr>
          </a:p>
        </p:txBody>
      </p:sp>
      <p:sp>
        <p:nvSpPr>
          <p:cNvPr id="27" name="Slide Number Placeholder 26"/>
          <p:cNvSpPr>
            <a:spLocks noGrp="1"/>
          </p:cNvSpPr>
          <p:nvPr>
            <p:ph type="sldNum" sz="quarter" idx="12"/>
          </p:nvPr>
        </p:nvSpPr>
        <p:spPr>
          <a:xfrm>
            <a:off x="11529696" y="6407945"/>
            <a:ext cx="487680" cy="365125"/>
          </a:xfrm>
          <a:prstGeom prst="rect">
            <a:avLst/>
          </a:prstGeom>
        </p:spPr>
        <p:txBody>
          <a:bodyPr/>
          <a:lstStyle>
            <a:lvl1pPr>
              <a:defRPr>
                <a:solidFill>
                  <a:srgbClr val="FFFFFF"/>
                </a:solidFill>
              </a:defRPr>
            </a:lvl1pPr>
            <a:extLst/>
          </a:lstStyle>
          <a:p>
            <a:pPr defTabSz="457200" fontAlgn="base">
              <a:spcBef>
                <a:spcPct val="0"/>
              </a:spcBef>
              <a:spcAft>
                <a:spcPct val="0"/>
              </a:spcAft>
            </a:pPr>
            <a:fld id="{D5BBC35B-A44B-4119-B8DA-DE9E3DFADA20}" type="slidenum">
              <a:rPr lang="en-US" smtClean="0">
                <a:latin typeface="Arial" charset="0"/>
                <a:cs typeface="Arial" charset="0"/>
              </a:rPr>
              <a:pPr defTabSz="457200" fontAlgn="base">
                <a:spcBef>
                  <a:spcPct val="0"/>
                </a:spcBef>
                <a:spcAft>
                  <a:spcPct val="0"/>
                </a:spcAft>
              </a:pPr>
              <a:t>‹#›</a:t>
            </a:fld>
            <a:endParaRPr lang="en-US" dirty="0">
              <a:latin typeface="Arial" charset="0"/>
              <a:cs typeface="Arial" charset="0"/>
            </a:endParaRPr>
          </a:p>
        </p:txBody>
      </p:sp>
    </p:spTree>
    <p:extLst>
      <p:ext uri="{BB962C8B-B14F-4D97-AF65-F5344CB8AC3E}">
        <p14:creationId xmlns:p14="http://schemas.microsoft.com/office/powerpoint/2010/main" val="839895095"/>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lgn="l">
              <a:buSzPct val="90000"/>
              <a:buFont typeface="Arial" pitchFamily="34" charset="0"/>
              <a:buChar char="•"/>
              <a:defRPr sz="2400"/>
            </a:lvl1pPr>
            <a:lvl2pPr algn="l">
              <a:buSzPct val="100000"/>
              <a:defRPr sz="2000"/>
            </a:lvl2pPr>
            <a:lvl3pPr algn="l">
              <a:buClr>
                <a:schemeClr val="accent1"/>
              </a:buClr>
              <a:buSzPct val="95000"/>
              <a:buFont typeface="Arial" pitchFamily="34" charset="0"/>
              <a:buChar char="•"/>
              <a:defRPr sz="1800"/>
            </a:lvl3pPr>
            <a:lvl4pPr algn="l">
              <a:buClr>
                <a:schemeClr val="accent1"/>
              </a:buClr>
              <a:buSzPct val="70000"/>
              <a:buFont typeface="Courier New" pitchFamily="49" charset="0"/>
              <a:buNone/>
              <a:defRPr/>
            </a:lvl4pPr>
            <a:lvl5pPr algn="l">
              <a:buClr>
                <a:schemeClr val="accent1"/>
              </a:buClr>
              <a:buFont typeface="Arial" pitchFamily="34" charset="0"/>
              <a:buChar char="•"/>
              <a:defRPr/>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p:txBody>
      </p:sp>
      <p:sp>
        <p:nvSpPr>
          <p:cNvPr id="7" name="Title 6"/>
          <p:cNvSpPr>
            <a:spLocks noGrp="1"/>
          </p:cNvSpPr>
          <p:nvPr>
            <p:ph type="title"/>
          </p:nvPr>
        </p:nvSpPr>
        <p:spPr/>
        <p:txBody>
          <a:bodyPr rtlCol="0">
            <a:normAutofit/>
          </a:bodyPr>
          <a:lstStyle>
            <a:lvl1pPr algn="ctr">
              <a:defRPr sz="3600">
                <a:solidFill>
                  <a:schemeClr val="accent1">
                    <a:lumMod val="75000"/>
                  </a:schemeClr>
                </a:solidFill>
                <a:effectLst/>
                <a:latin typeface="Calibri" pitchFamily="34" charset="0"/>
              </a:defRPr>
            </a:lvl1pPr>
            <a:extLst/>
          </a:lstStyle>
          <a:p>
            <a:r>
              <a:rPr kumimoji="0" lang="en-US" dirty="0" smtClean="0"/>
              <a:t>Click to edit Master title style</a:t>
            </a:r>
            <a:endParaRPr kumimoji="0" lang="en-US" dirty="0"/>
          </a:p>
        </p:txBody>
      </p:sp>
      <p:sp>
        <p:nvSpPr>
          <p:cNvPr id="8" name="TextBox 7"/>
          <p:cNvSpPr txBox="1">
            <a:spLocks noChangeArrowheads="1"/>
          </p:cNvSpPr>
          <p:nvPr userDrawn="1"/>
        </p:nvSpPr>
        <p:spPr bwMode="auto">
          <a:xfrm>
            <a:off x="220134" y="6351589"/>
            <a:ext cx="5096933" cy="369887"/>
          </a:xfrm>
          <a:prstGeom prst="rect">
            <a:avLst/>
          </a:prstGeom>
          <a:noFill/>
          <a:ln>
            <a:noFill/>
          </a:ln>
          <a:extLst/>
        </p:spPr>
        <p:txBody>
          <a:bodyPr>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fontAlgn="base" hangingPunct="1">
              <a:spcBef>
                <a:spcPct val="0"/>
              </a:spcBef>
              <a:spcAft>
                <a:spcPct val="0"/>
              </a:spcAft>
              <a:defRPr/>
            </a:pPr>
            <a:r>
              <a:rPr lang="en-US" sz="1800" dirty="0" smtClean="0">
                <a:solidFill>
                  <a:prstClr val="white">
                    <a:lumMod val="65000"/>
                  </a:prstClr>
                </a:solidFill>
                <a:latin typeface="Calibri" charset="0"/>
                <a:cs typeface="Arial" charset="0"/>
              </a:rPr>
              <a:t>Why Data Management</a:t>
            </a:r>
            <a:endParaRPr lang="en-US" sz="1800" dirty="0">
              <a:solidFill>
                <a:prstClr val="white">
                  <a:lumMod val="65000"/>
                </a:prstClr>
              </a:solidFill>
              <a:latin typeface="Calibri" charset="0"/>
              <a:cs typeface="Arial" charset="0"/>
            </a:endParaRPr>
          </a:p>
        </p:txBody>
      </p:sp>
    </p:spTree>
    <p:extLst>
      <p:ext uri="{BB962C8B-B14F-4D97-AF65-F5344CB8AC3E}">
        <p14:creationId xmlns:p14="http://schemas.microsoft.com/office/powerpoint/2010/main" val="3163709045"/>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pPr>
            <a:fld id="{544213AF-26F6-41FA-8D85-E2C5388D6E58}" type="datetimeFigureOut">
              <a:rPr lang="en-US" smtClean="0">
                <a:solidFill>
                  <a:prstClr val="white"/>
                </a:solidFill>
                <a:latin typeface="Arial" charset="0"/>
                <a:cs typeface="Arial" charset="0"/>
              </a:rPr>
              <a:pPr defTabSz="457200" fontAlgn="base">
                <a:spcBef>
                  <a:spcPct val="0"/>
                </a:spcBef>
                <a:spcAft>
                  <a:spcPct val="0"/>
                </a:spcAft>
              </a:pPr>
              <a:t>1/11/2016</a:t>
            </a:fld>
            <a:endParaRPr lang="en-US">
              <a:solidFill>
                <a:prstClr val="white"/>
              </a:solidFill>
              <a:latin typeface="Arial" charset="0"/>
              <a:cs typeface="Arial" charset="0"/>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pPr>
            <a:endParaRPr lang="en-US">
              <a:solidFill>
                <a:prstClr val="white"/>
              </a:solidFill>
              <a:latin typeface="Arial" charset="0"/>
              <a:cs typeface="Arial" charset="0"/>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CB9DC9EF-3C76-40B1-80BB-C16F094B3291}"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Tree>
    <p:extLst>
      <p:ext uri="{BB962C8B-B14F-4D97-AF65-F5344CB8AC3E}">
        <p14:creationId xmlns:p14="http://schemas.microsoft.com/office/powerpoint/2010/main" val="3409266453"/>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A3A2C96C-1B58-4276-BEB7-28F6AF83148B}" type="datetime1">
              <a:rPr lang="en-US" smtClean="0">
                <a:solidFill>
                  <a:prstClr val="white"/>
                </a:solidFill>
                <a:latin typeface="Arial" charset="0"/>
                <a:cs typeface="Arial" charset="0"/>
              </a:rPr>
              <a:pPr defTabSz="457200" fontAlgn="base">
                <a:spcBef>
                  <a:spcPct val="0"/>
                </a:spcBef>
                <a:spcAft>
                  <a:spcPct val="0"/>
                </a:spcAft>
                <a:defRPr/>
              </a:pPr>
              <a:t>1/11/2016</a:t>
            </a:fld>
            <a:endParaRPr lang="en-US">
              <a:solidFill>
                <a:prstClr val="white"/>
              </a:solidFill>
              <a:latin typeface="Arial" charset="0"/>
              <a:cs typeface="Arial" charset="0"/>
            </a:endParaRPr>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white"/>
              </a:solidFill>
              <a:latin typeface="Arial" charset="0"/>
              <a:cs typeface="Arial" charset="0"/>
            </a:endParaRPr>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CF65A82D-AA3B-4069-A685-06D45ACE8252}"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extLst>
      <p:ext uri="{BB962C8B-B14F-4D97-AF65-F5344CB8AC3E}">
        <p14:creationId xmlns:p14="http://schemas.microsoft.com/office/powerpoint/2010/main" val="89065038"/>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77EB716A-31D4-4E54-837E-37B2E7582279}" type="datetime1">
              <a:rPr lang="en-US" smtClean="0">
                <a:solidFill>
                  <a:prstClr val="black"/>
                </a:solidFill>
                <a:latin typeface="Arial" charset="0"/>
                <a:cs typeface="Arial" charset="0"/>
              </a:rPr>
              <a:pPr defTabSz="457200" fontAlgn="base">
                <a:spcBef>
                  <a:spcPct val="0"/>
                </a:spcBef>
                <a:spcAft>
                  <a:spcPct val="0"/>
                </a:spcAft>
                <a:defRPr/>
              </a:pPr>
              <a:t>1/11/2016</a:t>
            </a:fld>
            <a:endParaRPr lang="en-US">
              <a:solidFill>
                <a:prstClr val="black"/>
              </a:solidFill>
              <a:latin typeface="Arial" charset="0"/>
              <a:cs typeface="Arial" charset="0"/>
            </a:endParaRPr>
          </a:p>
        </p:txBody>
      </p:sp>
      <p:sp>
        <p:nvSpPr>
          <p:cNvPr id="8" name="Footer Placeholder 7"/>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9" name="Slide Number Placeholder 8"/>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4EFE714A-4105-46BF-A26D-3BE602A35DDB}"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40551292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4AA0BD95-F2CC-4400-8A72-8FE2E7A5EDA8}" type="datetime1">
              <a:rPr lang="en-US" smtClean="0">
                <a:solidFill>
                  <a:prstClr val="white"/>
                </a:solidFill>
                <a:latin typeface="Arial" charset="0"/>
                <a:cs typeface="Arial" charset="0"/>
              </a:rPr>
              <a:pPr defTabSz="457200" fontAlgn="base">
                <a:spcBef>
                  <a:spcPct val="0"/>
                </a:spcBef>
                <a:spcAft>
                  <a:spcPct val="0"/>
                </a:spcAft>
                <a:defRPr/>
              </a:pPr>
              <a:t>1/11/2016</a:t>
            </a:fld>
            <a:endParaRPr lang="en-US">
              <a:solidFill>
                <a:prstClr val="white"/>
              </a:solidFill>
              <a:latin typeface="Arial" charset="0"/>
              <a:cs typeface="Arial" charset="0"/>
            </a:endParaRPr>
          </a:p>
        </p:txBody>
      </p:sp>
      <p:sp>
        <p:nvSpPr>
          <p:cNvPr id="4" name="Footer Placeholder 3"/>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white"/>
              </a:solidFill>
              <a:latin typeface="Arial" charset="0"/>
              <a:cs typeface="Arial" charset="0"/>
            </a:endParaRPr>
          </a:p>
        </p:txBody>
      </p:sp>
      <p:sp>
        <p:nvSpPr>
          <p:cNvPr id="5" name="Slide Number Placeholder 4"/>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7DDD2A2A-C79A-4606-8595-98E45A84C665}"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extLst>
      <p:ext uri="{BB962C8B-B14F-4D97-AF65-F5344CB8AC3E}">
        <p14:creationId xmlns:p14="http://schemas.microsoft.com/office/powerpoint/2010/main" val="2275297753"/>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E49D7EBF-2999-4BAE-812C-B8393CB22D7C}" type="datetime1">
              <a:rPr lang="en-US" smtClean="0">
                <a:solidFill>
                  <a:prstClr val="black"/>
                </a:solidFill>
                <a:latin typeface="Arial" charset="0"/>
                <a:cs typeface="Arial" charset="0"/>
              </a:rPr>
              <a:pPr defTabSz="457200" fontAlgn="base">
                <a:spcBef>
                  <a:spcPct val="0"/>
                </a:spcBef>
                <a:spcAft>
                  <a:spcPct val="0"/>
                </a:spcAft>
                <a:defRPr/>
              </a:pPr>
              <a:t>1/11/2016</a:t>
            </a:fld>
            <a:endParaRPr lang="en-US">
              <a:solidFill>
                <a:prstClr val="black"/>
              </a:solidFill>
              <a:latin typeface="Arial" charset="0"/>
              <a:cs typeface="Arial" charset="0"/>
            </a:endParaRPr>
          </a:p>
        </p:txBody>
      </p:sp>
      <p:sp>
        <p:nvSpPr>
          <p:cNvPr id="3" name="Footer Placeholder 2"/>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4" name="Slide Number Placeholder 3"/>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EA4111CA-5727-4EF5-86F7-1ECF489221FA}"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1812202227"/>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lgn="l">
              <a:buSzPct val="90000"/>
              <a:buFont typeface="Arial" pitchFamily="34" charset="0"/>
              <a:buChar char="•"/>
              <a:defRPr sz="2400"/>
            </a:lvl1pPr>
            <a:lvl2pPr algn="l">
              <a:buSzPct val="100000"/>
              <a:defRPr sz="2000"/>
            </a:lvl2pPr>
            <a:lvl3pPr algn="l">
              <a:buClr>
                <a:schemeClr val="accent1"/>
              </a:buClr>
              <a:buSzPct val="95000"/>
              <a:buFont typeface="Arial" pitchFamily="34" charset="0"/>
              <a:buChar char="•"/>
              <a:defRPr sz="1800"/>
            </a:lvl3pPr>
            <a:lvl4pPr algn="l">
              <a:buClr>
                <a:schemeClr val="accent1"/>
              </a:buClr>
              <a:buSzPct val="70000"/>
              <a:buFont typeface="Courier New" pitchFamily="49" charset="0"/>
              <a:buNone/>
              <a:defRPr/>
            </a:lvl4pPr>
            <a:lvl5pPr algn="l">
              <a:buClr>
                <a:schemeClr val="accent1"/>
              </a:buClr>
              <a:buFont typeface="Arial" pitchFamily="34" charset="0"/>
              <a:buChar char="•"/>
              <a:defRPr/>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p:txBody>
      </p:sp>
      <p:sp>
        <p:nvSpPr>
          <p:cNvPr id="7" name="Title 6"/>
          <p:cNvSpPr>
            <a:spLocks noGrp="1"/>
          </p:cNvSpPr>
          <p:nvPr>
            <p:ph type="title"/>
          </p:nvPr>
        </p:nvSpPr>
        <p:spPr/>
        <p:txBody>
          <a:bodyPr rtlCol="0">
            <a:normAutofit/>
          </a:bodyPr>
          <a:lstStyle>
            <a:lvl1pPr algn="ctr">
              <a:defRPr sz="3600">
                <a:solidFill>
                  <a:schemeClr val="accent1">
                    <a:lumMod val="75000"/>
                  </a:schemeClr>
                </a:solidFill>
                <a:effectLst/>
                <a:latin typeface="Calibri" pitchFamily="34" charset="0"/>
              </a:defRPr>
            </a:lvl1pPr>
            <a:extLst/>
          </a:lstStyle>
          <a:p>
            <a:r>
              <a:rPr kumimoji="0" lang="en-US" dirty="0" smtClean="0"/>
              <a:t>Click to edit Master title style</a:t>
            </a:r>
            <a:endParaRPr kumimoji="0" lang="en-US" dirty="0"/>
          </a:p>
        </p:txBody>
      </p:sp>
      <p:sp>
        <p:nvSpPr>
          <p:cNvPr id="8" name="TextBox 7"/>
          <p:cNvSpPr txBox="1">
            <a:spLocks noChangeArrowheads="1"/>
          </p:cNvSpPr>
          <p:nvPr userDrawn="1"/>
        </p:nvSpPr>
        <p:spPr bwMode="auto">
          <a:xfrm>
            <a:off x="220134" y="6351589"/>
            <a:ext cx="5096933" cy="369887"/>
          </a:xfrm>
          <a:prstGeom prst="rect">
            <a:avLst/>
          </a:prstGeom>
          <a:noFill/>
          <a:ln>
            <a:noFill/>
          </a:ln>
          <a:extLst/>
        </p:spPr>
        <p:txBody>
          <a:bodyPr>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fontAlgn="base" hangingPunct="1">
              <a:spcBef>
                <a:spcPct val="0"/>
              </a:spcBef>
              <a:spcAft>
                <a:spcPct val="0"/>
              </a:spcAft>
              <a:defRPr/>
            </a:pPr>
            <a:r>
              <a:rPr lang="en-US" sz="1800" dirty="0" smtClean="0">
                <a:solidFill>
                  <a:prstClr val="white">
                    <a:lumMod val="65000"/>
                  </a:prstClr>
                </a:solidFill>
                <a:latin typeface="Calibri" charset="0"/>
                <a:cs typeface="Arial" charset="0"/>
              </a:rPr>
              <a:t>Why Data Management</a:t>
            </a:r>
            <a:endParaRPr lang="en-US" sz="1800" dirty="0">
              <a:solidFill>
                <a:prstClr val="white">
                  <a:lumMod val="65000"/>
                </a:prstClr>
              </a:solidFill>
              <a:latin typeface="Calibri" charset="0"/>
              <a:cs typeface="Arial" charset="0"/>
            </a:endParaRPr>
          </a:p>
        </p:txBody>
      </p:sp>
    </p:spTree>
    <p:extLst>
      <p:ext uri="{BB962C8B-B14F-4D97-AF65-F5344CB8AC3E}">
        <p14:creationId xmlns:p14="http://schemas.microsoft.com/office/powerpoint/2010/main" val="1111188502"/>
      </p:ext>
    </p:extLst>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A03A7598-FD49-4FDB-BC6D-81E59DA42A8E}" type="datetime1">
              <a:rPr lang="en-US" smtClean="0">
                <a:solidFill>
                  <a:prstClr val="black"/>
                </a:solidFill>
                <a:latin typeface="Arial" charset="0"/>
                <a:cs typeface="Arial" charset="0"/>
              </a:rPr>
              <a:pPr defTabSz="457200" fontAlgn="base">
                <a:spcBef>
                  <a:spcPct val="0"/>
                </a:spcBef>
                <a:spcAft>
                  <a:spcPct val="0"/>
                </a:spcAft>
                <a:defRPr/>
              </a:pPr>
              <a:t>1/11/2016</a:t>
            </a:fld>
            <a:endParaRPr lang="en-US">
              <a:solidFill>
                <a:prstClr val="black"/>
              </a:solidFill>
              <a:latin typeface="Arial" charset="0"/>
              <a:cs typeface="Arial" charset="0"/>
            </a:endParaRPr>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596891B9-39AB-4C72-8F0B-CFFE38DF7E57}"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970252761"/>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a:xfrm>
            <a:off x="8969376" y="6407944"/>
            <a:ext cx="2560320" cy="365760"/>
          </a:xfrm>
          <a:prstGeom prst="rect">
            <a:avLst/>
          </a:prstGeom>
        </p:spPr>
        <p:txBody>
          <a:bodyPr/>
          <a:lstStyle>
            <a:lvl1pPr>
              <a:defRPr>
                <a:solidFill>
                  <a:schemeClr val="tx1"/>
                </a:solidFill>
              </a:defRPr>
            </a:lvl1pPr>
            <a:extLst/>
          </a:lstStyle>
          <a:p>
            <a:pPr defTabSz="457200" fontAlgn="base">
              <a:spcBef>
                <a:spcPct val="0"/>
              </a:spcBef>
              <a:spcAft>
                <a:spcPct val="0"/>
              </a:spcAft>
              <a:defRPr/>
            </a:pPr>
            <a:fld id="{81C6A489-011B-4F10-A03F-77B1F2DCFD79}" type="datetime1">
              <a:rPr lang="en-US" smtClean="0">
                <a:solidFill>
                  <a:prstClr val="white"/>
                </a:solidFill>
                <a:latin typeface="Arial" charset="0"/>
                <a:cs typeface="Arial" charset="0"/>
              </a:rPr>
              <a:pPr defTabSz="457200" fontAlgn="base">
                <a:spcBef>
                  <a:spcPct val="0"/>
                </a:spcBef>
                <a:spcAft>
                  <a:spcPct val="0"/>
                </a:spcAft>
                <a:defRPr/>
              </a:pPr>
              <a:t>1/11/2016</a:t>
            </a:fld>
            <a:endParaRPr lang="en-US">
              <a:solidFill>
                <a:prstClr val="white"/>
              </a:solidFill>
              <a:latin typeface="Arial" charset="0"/>
              <a:cs typeface="Arial" charset="0"/>
            </a:endParaRPr>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lvl1pPr>
              <a:defRPr>
                <a:solidFill>
                  <a:schemeClr val="tx1"/>
                </a:solidFill>
              </a:defRPr>
            </a:lvl1pPr>
            <a:extLst/>
          </a:lstStyle>
          <a:p>
            <a:pPr defTabSz="457200" fontAlgn="base">
              <a:spcBef>
                <a:spcPct val="0"/>
              </a:spcBef>
              <a:spcAft>
                <a:spcPct val="0"/>
              </a:spcAft>
              <a:defRPr/>
            </a:pPr>
            <a:endParaRPr lang="en-US">
              <a:solidFill>
                <a:prstClr val="white"/>
              </a:solidFill>
              <a:latin typeface="Arial" charset="0"/>
              <a:cs typeface="Arial" charset="0"/>
            </a:endParaRPr>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lvl1pPr>
              <a:defRPr>
                <a:solidFill>
                  <a:schemeClr val="tx1"/>
                </a:solidFill>
              </a:defRPr>
            </a:lvl1pPr>
            <a:extLst/>
          </a:lstStyle>
          <a:p>
            <a:pPr defTabSz="457200" fontAlgn="base">
              <a:spcBef>
                <a:spcPct val="0"/>
              </a:spcBef>
              <a:spcAft>
                <a:spcPct val="0"/>
              </a:spcAft>
              <a:defRPr/>
            </a:pPr>
            <a:fld id="{CCA0A2C5-95DB-4765-A9D5-105B773BD9E1}"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white"/>
              </a:solidFill>
              <a:latin typeface="Arial" charset="0"/>
              <a:cs typeface="Arial" charset="0"/>
            </a:endParaRPr>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white"/>
              </a:solidFill>
              <a:latin typeface="Arial" charset="0"/>
              <a:cs typeface="Arial" charset="0"/>
            </a:endParaRPr>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defTabSz="457200" fontAlgn="base">
              <a:spcBef>
                <a:spcPct val="0"/>
              </a:spcBef>
              <a:spcAft>
                <a:spcPct val="0"/>
              </a:spcAft>
            </a:pPr>
            <a:endParaRPr lang="en-US" sz="1800">
              <a:solidFill>
                <a:prstClr val="white"/>
              </a:solidFill>
            </a:endParaRPr>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Tree>
    <p:extLst>
      <p:ext uri="{BB962C8B-B14F-4D97-AF65-F5344CB8AC3E}">
        <p14:creationId xmlns:p14="http://schemas.microsoft.com/office/powerpoint/2010/main" val="3333810658"/>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13765032-ED65-49A5-B3F0-7986E6674E5D}" type="datetime1">
              <a:rPr lang="en-US" smtClean="0">
                <a:solidFill>
                  <a:prstClr val="black"/>
                </a:solidFill>
                <a:latin typeface="Arial" charset="0"/>
                <a:cs typeface="Arial" charset="0"/>
              </a:rPr>
              <a:pPr defTabSz="457200" fontAlgn="base">
                <a:spcBef>
                  <a:spcPct val="0"/>
                </a:spcBef>
                <a:spcAft>
                  <a:spcPct val="0"/>
                </a:spcAft>
                <a:defRPr/>
              </a:pPr>
              <a:t>1/11/2016</a:t>
            </a:fld>
            <a:endParaRPr lang="en-US">
              <a:solidFill>
                <a:prstClr val="black"/>
              </a:solidFill>
              <a:latin typeface="Arial" charset="0"/>
              <a:cs typeface="Arial" charset="0"/>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381F697F-DBC7-4F49-9ABB-ABDA29C4F2E1}"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2761674920"/>
      </p:ext>
    </p:extLst>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40DA2899-F788-44D7-B852-4CE04C473A92}" type="datetime1">
              <a:rPr lang="en-US" smtClean="0">
                <a:solidFill>
                  <a:prstClr val="black"/>
                </a:solidFill>
                <a:latin typeface="Arial" charset="0"/>
                <a:cs typeface="Arial" charset="0"/>
              </a:rPr>
              <a:pPr defTabSz="457200" fontAlgn="base">
                <a:spcBef>
                  <a:spcPct val="0"/>
                </a:spcBef>
                <a:spcAft>
                  <a:spcPct val="0"/>
                </a:spcAft>
                <a:defRPr/>
              </a:pPr>
              <a:t>1/11/2016</a:t>
            </a:fld>
            <a:endParaRPr lang="en-US">
              <a:solidFill>
                <a:prstClr val="black"/>
              </a:solidFill>
              <a:latin typeface="Arial" charset="0"/>
              <a:cs typeface="Arial" charset="0"/>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87B1593D-C512-4FBB-9F1C-6C385E2E3552}"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3554402012"/>
      </p:ext>
    </p:extLst>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xfrm>
            <a:off x="609600" y="6251575"/>
            <a:ext cx="2844800" cy="476250"/>
          </a:xfrm>
          <a:prstGeom prst="rect">
            <a:avLst/>
          </a:prstGeom>
          <a:ln/>
        </p:spPr>
        <p:txBody>
          <a:bodyPr/>
          <a:lstStyle>
            <a:lvl1pPr>
              <a:defRPr/>
            </a:lvl1pPr>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6" name="Rectangle 3"/>
          <p:cNvSpPr>
            <a:spLocks noGrp="1" noChangeArrowheads="1"/>
          </p:cNvSpPr>
          <p:nvPr>
            <p:ph type="sldNum" sz="quarter" idx="11"/>
          </p:nvPr>
        </p:nvSpPr>
        <p:spPr>
          <a:xfrm>
            <a:off x="8737600" y="6248400"/>
            <a:ext cx="2844800" cy="476250"/>
          </a:xfrm>
          <a:prstGeom prst="rect">
            <a:avLst/>
          </a:prstGeom>
          <a:ln/>
        </p:spPr>
        <p:txBody>
          <a:bodyPr/>
          <a:lstStyle>
            <a:lvl1pPr>
              <a:defRPr/>
            </a:lvl1pPr>
          </a:lstStyle>
          <a:p>
            <a:pPr defTabSz="457200" fontAlgn="base">
              <a:spcBef>
                <a:spcPct val="0"/>
              </a:spcBef>
              <a:spcAft>
                <a:spcPct val="0"/>
              </a:spcAft>
              <a:defRPr/>
            </a:pPr>
            <a:fld id="{43FC9F7E-BFE7-4B36-995A-C03D99DA3E37}"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
        <p:nvSpPr>
          <p:cNvPr id="7" name="Rectangle 14"/>
          <p:cNvSpPr>
            <a:spLocks noGrp="1" noChangeArrowheads="1"/>
          </p:cNvSpPr>
          <p:nvPr>
            <p:ph type="ftr" sz="quarter" idx="12"/>
          </p:nvPr>
        </p:nvSpPr>
        <p:spPr>
          <a:xfrm>
            <a:off x="4165600" y="6248400"/>
            <a:ext cx="3860800" cy="476250"/>
          </a:xfrm>
          <a:prstGeom prst="rect">
            <a:avLst/>
          </a:prstGeom>
          <a:ln/>
        </p:spPr>
        <p:txBody>
          <a:bodyPr/>
          <a:lstStyle>
            <a:lvl1pPr>
              <a:defRPr/>
            </a:lvl1pPr>
          </a:lstStyle>
          <a:p>
            <a:pPr defTabSz="457200" fontAlgn="base">
              <a:spcBef>
                <a:spcPct val="0"/>
              </a:spcBef>
              <a:spcAft>
                <a:spcPct val="0"/>
              </a:spcAft>
              <a:defRPr/>
            </a:pPr>
            <a:endParaRPr lang="en-US">
              <a:solidFill>
                <a:prstClr val="black"/>
              </a:solidFill>
              <a:latin typeface="Arial" charset="0"/>
              <a:cs typeface="Arial" charset="0"/>
            </a:endParaRPr>
          </a:p>
        </p:txBody>
      </p:sp>
    </p:spTree>
    <p:extLst>
      <p:ext uri="{BB962C8B-B14F-4D97-AF65-F5344CB8AC3E}">
        <p14:creationId xmlns:p14="http://schemas.microsoft.com/office/powerpoint/2010/main" val="18166909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1B94FBE5-7D0E-42C3-9C65-95F5FA7AE582}"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DBE4357-3281-4B33-9E48-914842B7EE3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218229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D2CC79F1-62E4-4B1A-9DB3-50BC6FC762A0}"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22E3DFE-2F78-43A2-A8E5-A0C6419B470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046940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ED37D759-F13E-47BF-ADBA-0802609FC8C3}"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F9AF939-FE08-46CE-804F-AA4DF604880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659887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DECF232C-E11E-4BBB-AF69-E98E3DBA414B}"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B4894116-419B-4A4A-852B-04D6C81C7423}"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252979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normAutofit/>
          </a:bodyPr>
          <a:lstStyle>
            <a:lvl1pPr algn="ctr">
              <a:defRPr sz="3200" b="1">
                <a:latin typeface="+mn-lt"/>
              </a:defRPr>
            </a:lvl1pPr>
          </a:lstStyle>
          <a:p>
            <a:r>
              <a:rPr lang="en-US"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079039A0-BB52-4E2C-927F-78EA4817EBBA}"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B75D22F4-2BC0-448F-A19A-1A87057BD781}"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34302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pPr>
            <a:fld id="{544213AF-26F6-41FA-8D85-E2C5388D6E58}" type="datetimeFigureOut">
              <a:rPr lang="en-US" smtClean="0">
                <a:solidFill>
                  <a:prstClr val="white"/>
                </a:solidFill>
                <a:latin typeface="Arial" charset="0"/>
                <a:cs typeface="Arial" charset="0"/>
              </a:rPr>
              <a:pPr defTabSz="457200" fontAlgn="base">
                <a:spcBef>
                  <a:spcPct val="0"/>
                </a:spcBef>
                <a:spcAft>
                  <a:spcPct val="0"/>
                </a:spcAft>
              </a:pPr>
              <a:t>1/11/2016</a:t>
            </a:fld>
            <a:endParaRPr lang="en-US">
              <a:solidFill>
                <a:prstClr val="white"/>
              </a:solidFill>
              <a:latin typeface="Arial" charset="0"/>
              <a:cs typeface="Arial" charset="0"/>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pPr>
            <a:endParaRPr lang="en-US">
              <a:solidFill>
                <a:prstClr val="white"/>
              </a:solidFill>
              <a:latin typeface="Arial" charset="0"/>
              <a:cs typeface="Arial" charset="0"/>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CB9DC9EF-3C76-40B1-80BB-C16F094B3291}"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Tree>
    <p:extLst>
      <p:ext uri="{BB962C8B-B14F-4D97-AF65-F5344CB8AC3E}">
        <p14:creationId xmlns:p14="http://schemas.microsoft.com/office/powerpoint/2010/main" val="1603169164"/>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fld id="{0A249D41-4B1D-414F-B121-EF2C0C0C7210}"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F11CAB6B-FA3E-43CC-B886-36A66C6032A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904085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C3CEB79-3784-41B5-AA36-F1F8899EDC37}"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7CF47330-A89D-44D1-9B80-EA49DD0E434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2603207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B8D83249-403D-43AA-ACE6-105B20583796}"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904B0466-85E9-4EEF-8B3F-033B5773E62F}"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189902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083A5D9F-E95F-4AB9-A100-5367135594E0}"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3697844F-A881-4BB8-9D3A-0FD7CFBD97E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790822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42AD6C40-3771-478F-96C9-01B51D01C9C0}"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319D7D9-3D9C-447F-A864-45C5083082B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1682599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72028797-CE5A-411A-B237-F1F860CA802D}"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F970DD7-3350-475B-8FFC-A71045E89FA5}"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485568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A3A2C96C-1B58-4276-BEB7-28F6AF83148B}" type="datetime1">
              <a:rPr lang="en-US" smtClean="0">
                <a:solidFill>
                  <a:prstClr val="white"/>
                </a:solidFill>
                <a:latin typeface="Arial" charset="0"/>
                <a:cs typeface="Arial" charset="0"/>
              </a:rPr>
              <a:pPr defTabSz="457200" fontAlgn="base">
                <a:spcBef>
                  <a:spcPct val="0"/>
                </a:spcBef>
                <a:spcAft>
                  <a:spcPct val="0"/>
                </a:spcAft>
                <a:defRPr/>
              </a:pPr>
              <a:t>1/11/2016</a:t>
            </a:fld>
            <a:endParaRPr lang="en-US">
              <a:solidFill>
                <a:prstClr val="white"/>
              </a:solidFill>
              <a:latin typeface="Arial" charset="0"/>
              <a:cs typeface="Arial" charset="0"/>
            </a:endParaRPr>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white"/>
              </a:solidFill>
              <a:latin typeface="Arial" charset="0"/>
              <a:cs typeface="Arial" charset="0"/>
            </a:endParaRPr>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CF65A82D-AA3B-4069-A685-06D45ACE8252}"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extLst>
      <p:ext uri="{BB962C8B-B14F-4D97-AF65-F5344CB8AC3E}">
        <p14:creationId xmlns:p14="http://schemas.microsoft.com/office/powerpoint/2010/main" val="3849780632"/>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77EB716A-31D4-4E54-837E-37B2E7582279}" type="datetime1">
              <a:rPr lang="en-US" smtClean="0">
                <a:solidFill>
                  <a:prstClr val="black"/>
                </a:solidFill>
                <a:latin typeface="Arial" charset="0"/>
                <a:cs typeface="Arial" charset="0"/>
              </a:rPr>
              <a:pPr defTabSz="457200" fontAlgn="base">
                <a:spcBef>
                  <a:spcPct val="0"/>
                </a:spcBef>
                <a:spcAft>
                  <a:spcPct val="0"/>
                </a:spcAft>
                <a:defRPr/>
              </a:pPr>
              <a:t>1/11/2016</a:t>
            </a:fld>
            <a:endParaRPr lang="en-US">
              <a:solidFill>
                <a:prstClr val="black"/>
              </a:solidFill>
              <a:latin typeface="Arial" charset="0"/>
              <a:cs typeface="Arial" charset="0"/>
            </a:endParaRPr>
          </a:p>
        </p:txBody>
      </p:sp>
      <p:sp>
        <p:nvSpPr>
          <p:cNvPr id="8" name="Footer Placeholder 7"/>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9" name="Slide Number Placeholder 8"/>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4EFE714A-4105-46BF-A26D-3BE602A35DDB}"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261811585"/>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4AA0BD95-F2CC-4400-8A72-8FE2E7A5EDA8}" type="datetime1">
              <a:rPr lang="en-US" smtClean="0">
                <a:solidFill>
                  <a:prstClr val="white"/>
                </a:solidFill>
                <a:latin typeface="Arial" charset="0"/>
                <a:cs typeface="Arial" charset="0"/>
              </a:rPr>
              <a:pPr defTabSz="457200" fontAlgn="base">
                <a:spcBef>
                  <a:spcPct val="0"/>
                </a:spcBef>
                <a:spcAft>
                  <a:spcPct val="0"/>
                </a:spcAft>
                <a:defRPr/>
              </a:pPr>
              <a:t>1/11/2016</a:t>
            </a:fld>
            <a:endParaRPr lang="en-US">
              <a:solidFill>
                <a:prstClr val="white"/>
              </a:solidFill>
              <a:latin typeface="Arial" charset="0"/>
              <a:cs typeface="Arial" charset="0"/>
            </a:endParaRPr>
          </a:p>
        </p:txBody>
      </p:sp>
      <p:sp>
        <p:nvSpPr>
          <p:cNvPr id="4" name="Footer Placeholder 3"/>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white"/>
              </a:solidFill>
              <a:latin typeface="Arial" charset="0"/>
              <a:cs typeface="Arial" charset="0"/>
            </a:endParaRPr>
          </a:p>
        </p:txBody>
      </p:sp>
      <p:sp>
        <p:nvSpPr>
          <p:cNvPr id="5" name="Slide Number Placeholder 4"/>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7DDD2A2A-C79A-4606-8595-98E45A84C665}"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extLst>
      <p:ext uri="{BB962C8B-B14F-4D97-AF65-F5344CB8AC3E}">
        <p14:creationId xmlns:p14="http://schemas.microsoft.com/office/powerpoint/2010/main" val="426610556"/>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E49D7EBF-2999-4BAE-812C-B8393CB22D7C}" type="datetime1">
              <a:rPr lang="en-US" smtClean="0">
                <a:solidFill>
                  <a:prstClr val="black"/>
                </a:solidFill>
                <a:latin typeface="Arial" charset="0"/>
                <a:cs typeface="Arial" charset="0"/>
              </a:rPr>
              <a:pPr defTabSz="457200" fontAlgn="base">
                <a:spcBef>
                  <a:spcPct val="0"/>
                </a:spcBef>
                <a:spcAft>
                  <a:spcPct val="0"/>
                </a:spcAft>
                <a:defRPr/>
              </a:pPr>
              <a:t>1/11/2016</a:t>
            </a:fld>
            <a:endParaRPr lang="en-US">
              <a:solidFill>
                <a:prstClr val="black"/>
              </a:solidFill>
              <a:latin typeface="Arial" charset="0"/>
              <a:cs typeface="Arial" charset="0"/>
            </a:endParaRPr>
          </a:p>
        </p:txBody>
      </p:sp>
      <p:sp>
        <p:nvSpPr>
          <p:cNvPr id="3" name="Footer Placeholder 2"/>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4" name="Slide Number Placeholder 3"/>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EA4111CA-5727-4EF5-86F7-1ECF489221FA}"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4180912538"/>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A03A7598-FD49-4FDB-BC6D-81E59DA42A8E}" type="datetime1">
              <a:rPr lang="en-US" smtClean="0">
                <a:solidFill>
                  <a:prstClr val="black"/>
                </a:solidFill>
                <a:latin typeface="Arial" charset="0"/>
                <a:cs typeface="Arial" charset="0"/>
              </a:rPr>
              <a:pPr defTabSz="457200" fontAlgn="base">
                <a:spcBef>
                  <a:spcPct val="0"/>
                </a:spcBef>
                <a:spcAft>
                  <a:spcPct val="0"/>
                </a:spcAft>
                <a:defRPr/>
              </a:pPr>
              <a:t>1/11/2016</a:t>
            </a:fld>
            <a:endParaRPr lang="en-US">
              <a:solidFill>
                <a:prstClr val="black"/>
              </a:solidFill>
              <a:latin typeface="Arial" charset="0"/>
              <a:cs typeface="Arial" charset="0"/>
            </a:endParaRPr>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596891B9-39AB-4C72-8F0B-CFFE38DF7E57}"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1809129614"/>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a:xfrm>
            <a:off x="8969376" y="6407944"/>
            <a:ext cx="2560320" cy="365760"/>
          </a:xfrm>
          <a:prstGeom prst="rect">
            <a:avLst/>
          </a:prstGeom>
        </p:spPr>
        <p:txBody>
          <a:bodyPr/>
          <a:lstStyle>
            <a:lvl1pPr>
              <a:defRPr>
                <a:solidFill>
                  <a:schemeClr val="tx1"/>
                </a:solidFill>
              </a:defRPr>
            </a:lvl1pPr>
            <a:extLst/>
          </a:lstStyle>
          <a:p>
            <a:pPr defTabSz="457200" fontAlgn="base">
              <a:spcBef>
                <a:spcPct val="0"/>
              </a:spcBef>
              <a:spcAft>
                <a:spcPct val="0"/>
              </a:spcAft>
              <a:defRPr/>
            </a:pPr>
            <a:fld id="{81C6A489-011B-4F10-A03F-77B1F2DCFD79}" type="datetime1">
              <a:rPr lang="en-US" smtClean="0">
                <a:solidFill>
                  <a:prstClr val="white"/>
                </a:solidFill>
                <a:latin typeface="Arial" charset="0"/>
                <a:cs typeface="Arial" charset="0"/>
              </a:rPr>
              <a:pPr defTabSz="457200" fontAlgn="base">
                <a:spcBef>
                  <a:spcPct val="0"/>
                </a:spcBef>
                <a:spcAft>
                  <a:spcPct val="0"/>
                </a:spcAft>
                <a:defRPr/>
              </a:pPr>
              <a:t>1/11/2016</a:t>
            </a:fld>
            <a:endParaRPr lang="en-US">
              <a:solidFill>
                <a:prstClr val="white"/>
              </a:solidFill>
              <a:latin typeface="Arial" charset="0"/>
              <a:cs typeface="Arial" charset="0"/>
            </a:endParaRPr>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lvl1pPr>
              <a:defRPr>
                <a:solidFill>
                  <a:schemeClr val="tx1"/>
                </a:solidFill>
              </a:defRPr>
            </a:lvl1pPr>
            <a:extLst/>
          </a:lstStyle>
          <a:p>
            <a:pPr defTabSz="457200" fontAlgn="base">
              <a:spcBef>
                <a:spcPct val="0"/>
              </a:spcBef>
              <a:spcAft>
                <a:spcPct val="0"/>
              </a:spcAft>
              <a:defRPr/>
            </a:pPr>
            <a:endParaRPr lang="en-US">
              <a:solidFill>
                <a:prstClr val="white"/>
              </a:solidFill>
              <a:latin typeface="Arial" charset="0"/>
              <a:cs typeface="Arial" charset="0"/>
            </a:endParaRPr>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lvl1pPr>
              <a:defRPr>
                <a:solidFill>
                  <a:schemeClr val="tx1"/>
                </a:solidFill>
              </a:defRPr>
            </a:lvl1pPr>
            <a:extLst/>
          </a:lstStyle>
          <a:p>
            <a:pPr defTabSz="457200" fontAlgn="base">
              <a:spcBef>
                <a:spcPct val="0"/>
              </a:spcBef>
              <a:spcAft>
                <a:spcPct val="0"/>
              </a:spcAft>
              <a:defRPr/>
            </a:pPr>
            <a:fld id="{CCA0A2C5-95DB-4765-A9D5-105B773BD9E1}"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white"/>
              </a:solidFill>
              <a:latin typeface="Arial" charset="0"/>
              <a:cs typeface="Arial" charset="0"/>
            </a:endParaRPr>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white"/>
              </a:solidFill>
              <a:latin typeface="Arial" charset="0"/>
              <a:cs typeface="Arial" charset="0"/>
            </a:endParaRPr>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defTabSz="457200" fontAlgn="base">
              <a:spcBef>
                <a:spcPct val="0"/>
              </a:spcBef>
              <a:spcAft>
                <a:spcPct val="0"/>
              </a:spcAft>
            </a:pPr>
            <a:endParaRPr lang="en-US" sz="1800">
              <a:solidFill>
                <a:prstClr val="white"/>
              </a:solidFill>
            </a:endParaRPr>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Tree>
    <p:extLst>
      <p:ext uri="{BB962C8B-B14F-4D97-AF65-F5344CB8AC3E}">
        <p14:creationId xmlns:p14="http://schemas.microsoft.com/office/powerpoint/2010/main" val="1374851936"/>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pic>
        <p:nvPicPr>
          <p:cNvPr id="11" name="Picture 6"/>
          <p:cNvPicPr>
            <a:picLocks noChangeAspect="1"/>
          </p:cNvPicPr>
          <p:nvPr userDrawn="1"/>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37600" y="6099176"/>
            <a:ext cx="3217333" cy="574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5727073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Lst>
  <p:transition spd="med">
    <p:fade/>
  </p:transition>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pic>
        <p:nvPicPr>
          <p:cNvPr id="11" name="Picture 6"/>
          <p:cNvPicPr>
            <a:picLocks noChangeAspect="1"/>
          </p:cNvPicPr>
          <p:nvPr userDrawn="1"/>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37600" y="6099176"/>
            <a:ext cx="3217333" cy="574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5746183"/>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Lst>
  <p:transition spd="med">
    <p:fade/>
  </p:transition>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4CA67DE5-F58F-4B75-A6B2-5C7907516D5A}"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9FBF5C3-B644-4291-A084-8535F7202E5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162030774"/>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hyperlink" Target="http://www.slideshare.net/franmod/tendencias-storage" TargetMode="External"/><Relationship Id="rId2" Type="http://schemas.openxmlformats.org/officeDocument/2006/relationships/image" Target="../media/image8.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jpe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 Id="rId14" Type="http://schemas.openxmlformats.org/officeDocument/2006/relationships/image" Target="../media/image20.jpe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31.tiff"/><Relationship Id="rId7" Type="http://schemas.openxmlformats.org/officeDocument/2006/relationships/hyperlink" Target="http://figshare.com/articles/GRAD521_Research_Data_Management_Lectures/1003835" TargetMode="External"/><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s>
</file>

<file path=ppt/slides/_rels/slide17.xml.rels><?xml version="1.0" encoding="UTF-8" standalone="yes"?>
<Relationships xmlns="http://schemas.openxmlformats.org/package/2006/relationships"><Relationship Id="rId3" Type="http://schemas.openxmlformats.org/officeDocument/2006/relationships/image" Target="../media/image31.tiff"/><Relationship Id="rId7" Type="http://schemas.openxmlformats.org/officeDocument/2006/relationships/hyperlink" Target="http://figshare.com/articles/GRAD521_Research_Data_Management_Lectures/1003835" TargetMode="External"/><Relationship Id="rId2" Type="http://schemas.openxmlformats.org/officeDocument/2006/relationships/notesSlide" Target="../notesSlides/notesSlide8.xml"/><Relationship Id="rId1" Type="http://schemas.openxmlformats.org/officeDocument/2006/relationships/slideLayout" Target="../slideLayouts/slideLayout30.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jpeg"/><Relationship Id="rId1" Type="http://schemas.openxmlformats.org/officeDocument/2006/relationships/slideLayout" Target="../slideLayouts/slideLayout26.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www.guardian.co.uk/environment/2010/jul/08/muir-russell-climategate-climate-science"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hyperlink" Target="http://www.nsf.gov/bfa/dias/policy/dmp.jsp%5d(http:/www.nsf.gov/bfa/dias/policy/dmp.jsp" TargetMode="External"/><Relationship Id="rId2" Type="http://schemas.openxmlformats.org/officeDocument/2006/relationships/hyperlink" Target="https://www.whitehouse.gov/sites/default/files/microsites/ostp/ostp_public_access_memo_2013.pdf" TargetMode="External"/><Relationship Id="rId1" Type="http://schemas.openxmlformats.org/officeDocument/2006/relationships/slideLayout" Target="../slideLayouts/slideLayout26.xml"/><Relationship Id="rId6" Type="http://schemas.openxmlformats.org/officeDocument/2006/relationships/hyperlink" Target="https://www.emc.com/collateral/analyst-reports/idc-the-digital-universe-in-2020.pdf" TargetMode="External"/><Relationship Id="rId5" Type="http://schemas.openxmlformats.org/officeDocument/2006/relationships/hyperlink" Target="http://miriamposner.com/blog/?p=982" TargetMode="External"/><Relationship Id="rId4" Type="http://schemas.openxmlformats.org/officeDocument/2006/relationships/hyperlink" Target="https://dx.doi.org/10.1007/s10606-006-9023-2"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0.xml"/><Relationship Id="rId1" Type="http://schemas.openxmlformats.org/officeDocument/2006/relationships/slideLayout" Target="../slideLayouts/slideLayout30.xml"/><Relationship Id="rId4" Type="http://schemas.openxmlformats.org/officeDocument/2006/relationships/hyperlink" Target="http://figshare.com/articles/GRAD521_Research_Data_Management_Lectures/1003835"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figshare.com/articles/GRAD521_Research_Data_Management_Lectures/1003835" TargetMode="External"/><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hyperlink" Target="http://software-carpentry.org/" TargetMode="Externa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hyperlink" Target="https://www.emc.com/collateral/analyst-reports/idc-the-digital-universe-in-2020.pdf" TargetMode="External"/><Relationship Id="rId2" Type="http://schemas.openxmlformats.org/officeDocument/2006/relationships/image" Target="../media/image7.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 y="0"/>
            <a:ext cx="12190095" cy="6858000"/>
          </a:xfrm>
          <a:prstGeom prst="rect">
            <a:avLst/>
          </a:prstGeom>
        </p:spPr>
      </p:pic>
      <p:sp>
        <p:nvSpPr>
          <p:cNvPr id="2" name="Title 1"/>
          <p:cNvSpPr>
            <a:spLocks noGrp="1"/>
          </p:cNvSpPr>
          <p:nvPr>
            <p:ph type="ctrTitle"/>
          </p:nvPr>
        </p:nvSpPr>
        <p:spPr>
          <a:xfrm>
            <a:off x="758536" y="2098964"/>
            <a:ext cx="10363200" cy="1618818"/>
          </a:xfrm>
          <a:effectLst>
            <a:outerShdw blurRad="50800" dist="38100" dir="2700000" algn="tl" rotWithShape="0">
              <a:prstClr val="black">
                <a:alpha val="40000"/>
              </a:prstClr>
            </a:outerShdw>
          </a:effectLst>
        </p:spPr>
        <p:txBody>
          <a:bodyPr>
            <a:normAutofit/>
          </a:bodyPr>
          <a:lstStyle/>
          <a:p>
            <a:r>
              <a:rPr lang="en-US" sz="4400" b="1" dirty="0" smtClean="0"/>
              <a:t>Data Management in the </a:t>
            </a:r>
            <a:br>
              <a:rPr lang="en-US" sz="4400" b="1" dirty="0" smtClean="0"/>
            </a:br>
            <a:r>
              <a:rPr lang="en-US" sz="4400" b="1" dirty="0" smtClean="0"/>
              <a:t>Research Environment</a:t>
            </a:r>
            <a:endParaRPr lang="en-US" sz="4400" b="1" dirty="0"/>
          </a:p>
        </p:txBody>
      </p:sp>
      <p:sp>
        <p:nvSpPr>
          <p:cNvPr id="3" name="Subtitle 2"/>
          <p:cNvSpPr>
            <a:spLocks noGrp="1"/>
          </p:cNvSpPr>
          <p:nvPr>
            <p:ph type="subTitle" idx="1"/>
          </p:nvPr>
        </p:nvSpPr>
        <p:spPr>
          <a:xfrm>
            <a:off x="758536" y="3602038"/>
            <a:ext cx="10519063" cy="554326"/>
          </a:xfrm>
          <a:effectLst>
            <a:outerShdw blurRad="50800" dist="38100" dir="2700000" algn="tl" rotWithShape="0">
              <a:prstClr val="black">
                <a:alpha val="40000"/>
              </a:prstClr>
            </a:outerShdw>
          </a:effectLst>
        </p:spPr>
        <p:txBody>
          <a:bodyPr>
            <a:normAutofit/>
          </a:bodyPr>
          <a:lstStyle/>
          <a:p>
            <a:r>
              <a:rPr lang="en-US" dirty="0" smtClean="0"/>
              <a:t>RSM 574/674 Spring 2016</a:t>
            </a:r>
          </a:p>
          <a:p>
            <a:endParaRPr lang="en-US" dirty="0"/>
          </a:p>
        </p:txBody>
      </p:sp>
      <p:sp>
        <p:nvSpPr>
          <p:cNvPr id="5" name="Rectangle 4"/>
          <p:cNvSpPr/>
          <p:nvPr/>
        </p:nvSpPr>
        <p:spPr>
          <a:xfrm>
            <a:off x="3151908" y="5816746"/>
            <a:ext cx="7685809" cy="646331"/>
          </a:xfrm>
          <a:prstGeom prst="rect">
            <a:avLst/>
          </a:prstGeom>
        </p:spPr>
        <p:txBody>
          <a:bodyPr wrap="square">
            <a:spAutoFit/>
          </a:bodyPr>
          <a:lstStyle/>
          <a:p>
            <a:r>
              <a:rPr lang="en-US" dirty="0"/>
              <a:t>Dr. Timothy Norris – Postdoctoral Fellow Richter Library – tnorris@miami.edu</a:t>
            </a:r>
          </a:p>
          <a:p>
            <a:r>
              <a:rPr lang="en-US" dirty="0"/>
              <a:t>Angela Clark – Librarian Associate Professor RSMAS – aclark@rsmas.miami.edu</a:t>
            </a:r>
          </a:p>
        </p:txBody>
      </p:sp>
    </p:spTree>
    <p:extLst>
      <p:ext uri="{BB962C8B-B14F-4D97-AF65-F5344CB8AC3E}">
        <p14:creationId xmlns:p14="http://schemas.microsoft.com/office/powerpoint/2010/main" val="18756800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34" y="530011"/>
            <a:ext cx="10835148" cy="6062523"/>
          </a:xfrm>
          <a:prstGeom prst="rect">
            <a:avLst/>
          </a:prstGeom>
        </p:spPr>
      </p:pic>
      <p:sp>
        <p:nvSpPr>
          <p:cNvPr id="5" name="Rectangle 4"/>
          <p:cNvSpPr/>
          <p:nvPr/>
        </p:nvSpPr>
        <p:spPr>
          <a:xfrm>
            <a:off x="953409" y="6532080"/>
            <a:ext cx="9603976" cy="307777"/>
          </a:xfrm>
          <a:prstGeom prst="rect">
            <a:avLst/>
          </a:prstGeom>
        </p:spPr>
        <p:txBody>
          <a:bodyPr wrap="none">
            <a:spAutoFit/>
          </a:bodyPr>
          <a:lstStyle/>
          <a:p>
            <a:r>
              <a:rPr lang="en-US" sz="1400" dirty="0" smtClean="0"/>
              <a:t>Navarro, Fran (2014). </a:t>
            </a:r>
            <a:r>
              <a:rPr lang="en-US" sz="1400" dirty="0" err="1" smtClean="0"/>
              <a:t>Foco</a:t>
            </a:r>
            <a:r>
              <a:rPr lang="en-US" sz="1400" dirty="0" smtClean="0"/>
              <a:t> </a:t>
            </a:r>
            <a:r>
              <a:rPr lang="en-US" sz="1400" dirty="0" err="1" smtClean="0"/>
              <a:t>en</a:t>
            </a:r>
            <a:r>
              <a:rPr lang="en-US" sz="1400" dirty="0" smtClean="0"/>
              <a:t> </a:t>
            </a:r>
            <a:r>
              <a:rPr lang="en-US" sz="1400" dirty="0" err="1" smtClean="0"/>
              <a:t>Almacenamiento</a:t>
            </a:r>
            <a:r>
              <a:rPr lang="en-US" sz="1400" dirty="0" smtClean="0"/>
              <a:t>. Accessed from </a:t>
            </a:r>
            <a:r>
              <a:rPr lang="en-US" sz="1400" dirty="0" smtClean="0">
                <a:hlinkClick r:id="rId3"/>
              </a:rPr>
              <a:t>http</a:t>
            </a:r>
            <a:r>
              <a:rPr lang="en-US" sz="1400" dirty="0">
                <a:hlinkClick r:id="rId3"/>
              </a:rPr>
              <a:t>://</a:t>
            </a:r>
            <a:r>
              <a:rPr lang="en-US" sz="1400" dirty="0" smtClean="0">
                <a:hlinkClick r:id="rId3"/>
              </a:rPr>
              <a:t>www.slideshare.net/franmod/tendencias-storage</a:t>
            </a:r>
            <a:r>
              <a:rPr lang="en-US" sz="1400" dirty="0" smtClean="0"/>
              <a:t>. Slide 42.</a:t>
            </a:r>
            <a:endParaRPr lang="en-US" sz="1400" dirty="0"/>
          </a:p>
        </p:txBody>
      </p:sp>
    </p:spTree>
    <p:extLst>
      <p:ext uri="{BB962C8B-B14F-4D97-AF65-F5344CB8AC3E}">
        <p14:creationId xmlns:p14="http://schemas.microsoft.com/office/powerpoint/2010/main" val="42381791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Text Box 3"/>
          <p:cNvSpPr txBox="1">
            <a:spLocks noChangeArrowheads="1"/>
          </p:cNvSpPr>
          <p:nvPr/>
        </p:nvSpPr>
        <p:spPr bwMode="auto">
          <a:xfrm>
            <a:off x="2117725" y="417513"/>
            <a:ext cx="184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endParaRPr lang="en-US" sz="1800">
              <a:solidFill>
                <a:prstClr val="black"/>
              </a:solidFill>
            </a:endParaRPr>
          </a:p>
        </p:txBody>
      </p:sp>
      <p:pic>
        <p:nvPicPr>
          <p:cNvPr id="250882" name="Picture 3" descr="time-cover-gw-k-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2173288" cy="281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3" name="Picture 4" descr="1101060403_4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0"/>
            <a:ext cx="2590800"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4" name="Picture 5" descr="0433covd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0"/>
            <a:ext cx="2381250" cy="289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5" name="Picture 6" descr="040603cov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438400"/>
            <a:ext cx="1677988"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6" name="Picture 7" descr="al_gore_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4400" y="0"/>
            <a:ext cx="2133600"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7" name="Picture 8" descr="nyer_global_warm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3733800"/>
            <a:ext cx="2133600" cy="312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8" name="Picture 9" descr="Global Warmi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001" y="3276600"/>
            <a:ext cx="2601913" cy="358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9" name="Picture 10" descr="Big Dr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1" y="4267200"/>
            <a:ext cx="1966913"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90" name="Picture 11" descr="Heat is 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28050" y="2667000"/>
            <a:ext cx="2139950" cy="281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91" name="Picture 12" descr="Ozone Depleti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4000" y="4648200"/>
            <a:ext cx="1676400"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92" name="Picture 13" descr="New Orlean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20150" y="4429126"/>
            <a:ext cx="1847850" cy="2428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93" name="Picture 14" descr="How to Save the Earth"/>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0400" y="1828800"/>
            <a:ext cx="2254250" cy="297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94" name="Picture 15" descr="where's the beach"/>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334000" y="2514600"/>
            <a:ext cx="1214438"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8722406" y="6690054"/>
            <a:ext cx="2655887" cy="230832"/>
          </a:xfrm>
          <a:prstGeom prst="rect">
            <a:avLst/>
          </a:prstGeom>
          <a:noFill/>
        </p:spPr>
        <p:txBody>
          <a:bodyPr wrap="square" rtlCol="0">
            <a:spAutoFit/>
          </a:bodyPr>
          <a:lstStyle/>
          <a:p>
            <a:pPr defTabSz="457200" fontAlgn="base">
              <a:spcBef>
                <a:spcPct val="0"/>
              </a:spcBef>
              <a:spcAft>
                <a:spcPct val="0"/>
              </a:spcAft>
            </a:pPr>
            <a:r>
              <a:rPr lang="en-US" sz="900" b="1" dirty="0">
                <a:solidFill>
                  <a:prstClr val="white">
                    <a:lumMod val="75000"/>
                  </a:prstClr>
                </a:solidFill>
                <a:latin typeface="Arial" charset="0"/>
                <a:cs typeface="Arial" charset="0"/>
              </a:rPr>
              <a:t>Images collected by DataOne.org</a:t>
            </a:r>
          </a:p>
        </p:txBody>
      </p:sp>
      <p:sp>
        <p:nvSpPr>
          <p:cNvPr id="3" name="Rectangle 2"/>
          <p:cNvSpPr/>
          <p:nvPr/>
        </p:nvSpPr>
        <p:spPr>
          <a:xfrm>
            <a:off x="10668000" y="5801032"/>
            <a:ext cx="1415845" cy="1056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68833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srcRect/>
          <a:stretch>
            <a:fillRect/>
          </a:stretch>
        </p:blipFill>
        <p:spPr bwMode="auto">
          <a:xfrm>
            <a:off x="8676640" y="855331"/>
            <a:ext cx="1807302" cy="2327410"/>
          </a:xfrm>
          <a:prstGeom prst="rect">
            <a:avLst/>
          </a:prstGeom>
          <a:noFill/>
          <a:ln w="9525">
            <a:noFill/>
            <a:miter lim="800000"/>
            <a:headEnd/>
            <a:tailEnd/>
          </a:ln>
        </p:spPr>
      </p:pic>
      <p:pic>
        <p:nvPicPr>
          <p:cNvPr id="10"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128054" y="993136"/>
            <a:ext cx="1382477" cy="5043780"/>
          </a:xfrm>
          <a:prstGeom prst="rect">
            <a:avLst/>
          </a:prstGeom>
          <a:noFill/>
          <a:ln w="9525">
            <a:noFill/>
            <a:miter lim="800000"/>
            <a:headEnd/>
            <a:tailEnd/>
          </a:ln>
        </p:spPr>
      </p:pic>
      <p:sp>
        <p:nvSpPr>
          <p:cNvPr id="11" name="Rectangle 10"/>
          <p:cNvSpPr/>
          <p:nvPr/>
        </p:nvSpPr>
        <p:spPr bwMode="auto">
          <a:xfrm rot="16200000">
            <a:off x="7356557" y="4789572"/>
            <a:ext cx="2454355" cy="230832"/>
          </a:xfrm>
          <a:prstGeom prst="rect">
            <a:avLst/>
          </a:prstGeom>
        </p:spPr>
        <p:txBody>
          <a:bodyPr wrap="square">
            <a:spAutoFit/>
          </a:bodyPr>
          <a:lstStyle/>
          <a:p>
            <a:pPr defTabSz="457200" fontAlgn="base">
              <a:spcBef>
                <a:spcPct val="0"/>
              </a:spcBef>
              <a:spcAft>
                <a:spcPct val="0"/>
              </a:spcAft>
              <a:defRPr/>
            </a:pPr>
            <a:r>
              <a:rPr lang="en-US" sz="900" dirty="0">
                <a:solidFill>
                  <a:prstClr val="white">
                    <a:lumMod val="75000"/>
                  </a:prstClr>
                </a:solidFill>
                <a:latin typeface="Arial" charset="0"/>
                <a:cs typeface="Arial" charset="0"/>
              </a:rPr>
              <a:t>Photo courtesy of www.carboafrica.net</a:t>
            </a:r>
          </a:p>
        </p:txBody>
      </p:sp>
      <p:pic>
        <p:nvPicPr>
          <p:cNvPr id="15" name="Picture 8"/>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816100" y="3035602"/>
            <a:ext cx="1362042" cy="1035379"/>
          </a:xfrm>
          <a:prstGeom prst="rect">
            <a:avLst/>
          </a:prstGeom>
          <a:noFill/>
          <a:ln w="9525">
            <a:noFill/>
            <a:miter lim="800000"/>
            <a:headEnd/>
            <a:tailEnd/>
          </a:ln>
        </p:spPr>
      </p:pic>
      <p:sp>
        <p:nvSpPr>
          <p:cNvPr id="16" name="Rectangle 11"/>
          <p:cNvSpPr>
            <a:spLocks noChangeArrowheads="1"/>
          </p:cNvSpPr>
          <p:nvPr/>
        </p:nvSpPr>
        <p:spPr bwMode="auto">
          <a:xfrm>
            <a:off x="1981200" y="918332"/>
            <a:ext cx="4792662" cy="1600438"/>
          </a:xfrm>
          <a:prstGeom prst="rect">
            <a:avLst/>
          </a:prstGeom>
          <a:noFill/>
          <a:ln w="9525">
            <a:noFill/>
            <a:miter lim="800000"/>
            <a:headEnd/>
            <a:tailEnd/>
          </a:ln>
        </p:spPr>
        <p:txBody>
          <a:bodyPr>
            <a:prstTxWarp prst="textNoShape">
              <a:avLst/>
            </a:prstTxWarp>
            <a:spAutoFit/>
          </a:bodyPr>
          <a:lstStyle/>
          <a:p>
            <a:pPr defTabSz="457200" fontAlgn="base">
              <a:spcBef>
                <a:spcPct val="0"/>
              </a:spcBef>
              <a:spcAft>
                <a:spcPct val="0"/>
              </a:spcAft>
            </a:pPr>
            <a:r>
              <a:rPr lang="en-US" sz="2000" dirty="0">
                <a:solidFill>
                  <a:prstClr val="black"/>
                </a:solidFill>
                <a:cs typeface="Arial" charset="0"/>
              </a:rPr>
              <a:t>Data is collected from sensors, sensor networks, remote sensing, observations, and more -  this calls for increased attention to data management and stewardship </a:t>
            </a:r>
          </a:p>
          <a:p>
            <a:pPr defTabSz="457200" fontAlgn="base">
              <a:spcBef>
                <a:spcPct val="0"/>
              </a:spcBef>
              <a:spcAft>
                <a:spcPct val="0"/>
              </a:spcAft>
            </a:pPr>
            <a:endParaRPr lang="en-US" dirty="0">
              <a:solidFill>
                <a:srgbClr val="1A435D"/>
              </a:solidFill>
              <a:latin typeface="Arial" charset="0"/>
              <a:cs typeface="Arial" charset="0"/>
            </a:endParaRPr>
          </a:p>
        </p:txBody>
      </p:sp>
      <p:pic>
        <p:nvPicPr>
          <p:cNvPr id="17" name="Picture 16" descr="modis_bluemarble_2001.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72484" y="2341974"/>
            <a:ext cx="3345478" cy="1672739"/>
          </a:xfrm>
          <a:prstGeom prst="rect">
            <a:avLst/>
          </a:prstGeom>
          <a:ln>
            <a:solidFill>
              <a:srgbClr val="4F81BD"/>
            </a:solidFill>
          </a:ln>
        </p:spPr>
      </p:pic>
      <p:sp>
        <p:nvSpPr>
          <p:cNvPr id="3" name="Title 2"/>
          <p:cNvSpPr>
            <a:spLocks noGrp="1"/>
          </p:cNvSpPr>
          <p:nvPr>
            <p:ph type="title"/>
          </p:nvPr>
        </p:nvSpPr>
        <p:spPr>
          <a:xfrm>
            <a:off x="1524000" y="105108"/>
            <a:ext cx="9144000" cy="849593"/>
          </a:xfrm>
        </p:spPr>
        <p:txBody>
          <a:bodyPr>
            <a:normAutofit/>
          </a:bodyPr>
          <a:lstStyle/>
          <a:p>
            <a:r>
              <a:rPr lang="en-US" dirty="0" smtClean="0"/>
              <a:t>Data deluge</a:t>
            </a:r>
            <a:endParaRPr lang="en-US" dirty="0"/>
          </a:p>
        </p:txBody>
      </p:sp>
      <p:pic>
        <p:nvPicPr>
          <p:cNvPr id="18" name="Picture 14"/>
          <p:cNvPicPr>
            <a:picLocks noChangeAspect="1" noChangeArrowheads="1"/>
          </p:cNvPicPr>
          <p:nvPr/>
        </p:nvPicPr>
        <p:blipFill>
          <a:blip r:embed="rId7">
            <a:extLst>
              <a:ext uri="{28A0092B-C50C-407E-A947-70E740481C1C}">
                <a14:useLocalDpi xmlns:a14="http://schemas.microsoft.com/office/drawing/2010/main"/>
              </a:ext>
            </a:extLst>
          </a:blip>
          <a:stretch>
            <a:fillRect/>
          </a:stretch>
        </p:blipFill>
        <p:spPr bwMode="auto">
          <a:xfrm>
            <a:off x="3472484" y="4187908"/>
            <a:ext cx="3345478" cy="2191287"/>
          </a:xfrm>
          <a:prstGeom prst="rect">
            <a:avLst/>
          </a:prstGeom>
          <a:noFill/>
          <a:ln w="12700" cmpd="sng" algn="ctr">
            <a:solidFill>
              <a:srgbClr val="186072"/>
            </a:solidFill>
            <a:miter lim="800000"/>
            <a:headEnd/>
            <a:tailEnd/>
          </a:ln>
        </p:spPr>
      </p:pic>
      <p:pic>
        <p:nvPicPr>
          <p:cNvPr id="14" name="Picture 4"/>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993494" y="2341973"/>
            <a:ext cx="1349748" cy="579726"/>
          </a:xfrm>
          <a:prstGeom prst="rect">
            <a:avLst/>
          </a:prstGeom>
          <a:noFill/>
          <a:ln w="9525">
            <a:solidFill>
              <a:srgbClr val="1A435D"/>
            </a:solidFill>
            <a:miter lim="800000"/>
            <a:headEnd/>
            <a:tailEnd/>
          </a:ln>
        </p:spPr>
      </p:pic>
      <p:sp>
        <p:nvSpPr>
          <p:cNvPr id="13" name="Rectangle 12"/>
          <p:cNvSpPr/>
          <p:nvPr/>
        </p:nvSpPr>
        <p:spPr bwMode="auto">
          <a:xfrm rot="16200000">
            <a:off x="5822903" y="2775783"/>
            <a:ext cx="2312542" cy="369332"/>
          </a:xfrm>
          <a:prstGeom prst="rect">
            <a:avLst/>
          </a:prstGeom>
        </p:spPr>
        <p:txBody>
          <a:bodyPr wrap="square">
            <a:spAutoFit/>
          </a:bodyPr>
          <a:lstStyle/>
          <a:p>
            <a:pPr defTabSz="457200" fontAlgn="base">
              <a:spcBef>
                <a:spcPct val="0"/>
              </a:spcBef>
              <a:spcAft>
                <a:spcPct val="0"/>
              </a:spcAft>
              <a:defRPr/>
            </a:pPr>
            <a:r>
              <a:rPr lang="en-US" sz="900" dirty="0">
                <a:solidFill>
                  <a:prstClr val="white">
                    <a:lumMod val="75000"/>
                  </a:prstClr>
                </a:solidFill>
                <a:latin typeface="Arial" charset="0"/>
                <a:cs typeface="Arial" charset="0"/>
              </a:rPr>
              <a:t>Photo courtesy of http://modis.gsfc.nasa.gov/</a:t>
            </a:r>
          </a:p>
        </p:txBody>
      </p:sp>
      <p:sp>
        <p:nvSpPr>
          <p:cNvPr id="19" name="Rectangle 18"/>
          <p:cNvSpPr/>
          <p:nvPr/>
        </p:nvSpPr>
        <p:spPr bwMode="auto">
          <a:xfrm rot="16200000">
            <a:off x="2127380" y="2981377"/>
            <a:ext cx="2312542" cy="369332"/>
          </a:xfrm>
          <a:prstGeom prst="rect">
            <a:avLst/>
          </a:prstGeom>
        </p:spPr>
        <p:txBody>
          <a:bodyPr wrap="square">
            <a:spAutoFit/>
          </a:bodyPr>
          <a:lstStyle/>
          <a:p>
            <a:pPr defTabSz="457200" fontAlgn="base">
              <a:spcBef>
                <a:spcPct val="0"/>
              </a:spcBef>
              <a:spcAft>
                <a:spcPct val="0"/>
              </a:spcAft>
              <a:defRPr/>
            </a:pPr>
            <a:r>
              <a:rPr lang="en-US" sz="900" dirty="0">
                <a:solidFill>
                  <a:prstClr val="white">
                    <a:lumMod val="75000"/>
                  </a:prstClr>
                </a:solidFill>
                <a:latin typeface="Arial" charset="0"/>
                <a:cs typeface="Arial" charset="0"/>
              </a:rPr>
              <a:t>Photo courtesy of </a:t>
            </a:r>
          </a:p>
          <a:p>
            <a:pPr defTabSz="457200" fontAlgn="base">
              <a:spcBef>
                <a:spcPct val="0"/>
              </a:spcBef>
              <a:spcAft>
                <a:spcPct val="0"/>
              </a:spcAft>
              <a:defRPr/>
            </a:pPr>
            <a:r>
              <a:rPr lang="en-US" sz="900" dirty="0">
                <a:solidFill>
                  <a:prstClr val="white">
                    <a:lumMod val="75000"/>
                  </a:prstClr>
                </a:solidFill>
                <a:latin typeface="Arial" charset="0"/>
                <a:cs typeface="Arial" charset="0"/>
              </a:rPr>
              <a:t>http://www.futurlec.com</a:t>
            </a:r>
          </a:p>
        </p:txBody>
      </p:sp>
      <p:pic>
        <p:nvPicPr>
          <p:cNvPr id="12291" name="Picture 3" descr="C:\Users\emcee\Desktop\tajai.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60728" y="3431158"/>
            <a:ext cx="1678105" cy="2243456"/>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bwMode="auto">
          <a:xfrm rot="16200000">
            <a:off x="9278109" y="4439293"/>
            <a:ext cx="2454355" cy="230832"/>
          </a:xfrm>
          <a:prstGeom prst="rect">
            <a:avLst/>
          </a:prstGeom>
        </p:spPr>
        <p:txBody>
          <a:bodyPr wrap="square">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a:t>
            </a:r>
            <a:r>
              <a:rPr lang="en-US" sz="900" dirty="0" err="1">
                <a:solidFill>
                  <a:prstClr val="white">
                    <a:lumMod val="75000"/>
                  </a:prstClr>
                </a:solidFill>
                <a:latin typeface="Arial" charset="0"/>
                <a:cs typeface="Arial" charset="0"/>
              </a:rPr>
              <a:t>tajai</a:t>
            </a:r>
            <a:r>
              <a:rPr lang="en-US" sz="900" dirty="0">
                <a:solidFill>
                  <a:prstClr val="white">
                    <a:lumMod val="75000"/>
                  </a:prstClr>
                </a:solidFill>
                <a:latin typeface="Arial" charset="0"/>
                <a:cs typeface="Arial" charset="0"/>
              </a:rPr>
              <a:t> on Flickr</a:t>
            </a:r>
          </a:p>
        </p:txBody>
      </p:sp>
      <p:pic>
        <p:nvPicPr>
          <p:cNvPr id="12296" name="Picture 8" descr="C:\Users\emcee\Desktop\CIMMYT.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6469" y="4542377"/>
            <a:ext cx="1500710" cy="1660549"/>
          </a:xfrm>
          <a:prstGeom prst="rect">
            <a:avLst/>
          </a:prstGeom>
          <a:noFill/>
          <a:extLst>
            <a:ext uri="{909E8E84-426E-40dd-AFC4-6F175D3DCCD1}">
              <a14:hiddenFill xmlns:a14="http://schemas.microsoft.com/office/drawing/2010/main" xmlns="">
                <a:solidFill>
                  <a:srgbClr val="FFFFFF"/>
                </a:solidFill>
              </a14:hiddenFill>
            </a:ext>
          </a:extLst>
        </p:spPr>
      </p:pic>
      <p:sp>
        <p:nvSpPr>
          <p:cNvPr id="23" name="Rectangle 22"/>
          <p:cNvSpPr/>
          <p:nvPr/>
        </p:nvSpPr>
        <p:spPr bwMode="auto">
          <a:xfrm rot="16200000">
            <a:off x="2077087" y="4945418"/>
            <a:ext cx="2454355" cy="230832"/>
          </a:xfrm>
          <a:prstGeom prst="rect">
            <a:avLst/>
          </a:prstGeom>
        </p:spPr>
        <p:txBody>
          <a:bodyPr wrap="square">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CIMMYT on Flickr</a:t>
            </a:r>
          </a:p>
        </p:txBody>
      </p:sp>
      <p:sp>
        <p:nvSpPr>
          <p:cNvPr id="25" name="Rectangle 24"/>
          <p:cNvSpPr/>
          <p:nvPr/>
        </p:nvSpPr>
        <p:spPr bwMode="auto">
          <a:xfrm rot="16200000">
            <a:off x="5733144" y="5190665"/>
            <a:ext cx="2312542" cy="230832"/>
          </a:xfrm>
          <a:prstGeom prst="rect">
            <a:avLst/>
          </a:prstGeom>
        </p:spPr>
        <p:txBody>
          <a:bodyPr wrap="square">
            <a:spAutoFit/>
          </a:bodyPr>
          <a:lstStyle/>
          <a:p>
            <a:pPr defTabSz="457200" fontAlgn="base">
              <a:spcBef>
                <a:spcPct val="0"/>
              </a:spcBef>
              <a:spcAft>
                <a:spcPct val="0"/>
              </a:spcAft>
              <a:defRPr/>
            </a:pPr>
            <a:r>
              <a:rPr lang="en-US" sz="900" dirty="0">
                <a:solidFill>
                  <a:prstClr val="white">
                    <a:lumMod val="75000"/>
                  </a:prstClr>
                </a:solidFill>
                <a:latin typeface="Arial" charset="0"/>
                <a:cs typeface="Arial" charset="0"/>
              </a:rPr>
              <a:t>Image collected by </a:t>
            </a:r>
            <a:r>
              <a:rPr lang="en-US" sz="900" dirty="0" err="1">
                <a:solidFill>
                  <a:prstClr val="white">
                    <a:lumMod val="75000"/>
                  </a:prstClr>
                </a:solidFill>
                <a:latin typeface="Arial" charset="0"/>
                <a:cs typeface="Arial" charset="0"/>
              </a:rPr>
              <a:t>Viv</a:t>
            </a:r>
            <a:r>
              <a:rPr lang="en-US" sz="900" dirty="0">
                <a:solidFill>
                  <a:prstClr val="white">
                    <a:lumMod val="75000"/>
                  </a:prstClr>
                </a:solidFill>
                <a:latin typeface="Arial" charset="0"/>
                <a:cs typeface="Arial" charset="0"/>
              </a:rPr>
              <a:t> Hutchinson</a:t>
            </a:r>
          </a:p>
        </p:txBody>
      </p:sp>
    </p:spTree>
    <p:extLst>
      <p:ext uri="{BB962C8B-B14F-4D97-AF65-F5344CB8AC3E}">
        <p14:creationId xmlns:p14="http://schemas.microsoft.com/office/powerpoint/2010/main" val="647849485"/>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8" name="Rectangle 7"/>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normAutofit/>
          </a:bodyPr>
          <a:lstStyle/>
          <a:p>
            <a:r>
              <a:rPr lang="en-US" sz="3200" b="1" dirty="0">
                <a:solidFill>
                  <a:srgbClr val="92D050"/>
                </a:solidFill>
                <a:latin typeface="Bitstream Vera Sans" panose="020B0603030804020204" pitchFamily="34" charset="0"/>
              </a:rPr>
              <a:t>The Data Deluge</a:t>
            </a:r>
          </a:p>
        </p:txBody>
      </p:sp>
      <p:sp>
        <p:nvSpPr>
          <p:cNvPr id="7" name="Content Placeholder 2"/>
          <p:cNvSpPr txBox="1">
            <a:spLocks/>
          </p:cNvSpPr>
          <p:nvPr/>
        </p:nvSpPr>
        <p:spPr>
          <a:xfrm>
            <a:off x="3086734" y="3412594"/>
            <a:ext cx="4140354" cy="1419981"/>
          </a:xfrm>
          <a:prstGeom prst="rect">
            <a:avLst/>
          </a:prstGeom>
        </p:spPr>
        <p:txBody>
          <a:bodyPr vert="horz" lIns="91440" tIns="45720" rIns="91440" bIns="45720" rtlCol="0">
            <a:normAutofit/>
          </a:bodyPr>
          <a:lstStyle/>
          <a:p>
            <a:pPr marL="342900" indent="-342900">
              <a:spcBef>
                <a:spcPct val="20000"/>
              </a:spcBef>
              <a:buFont typeface="Arial" pitchFamily="34" charset="0"/>
              <a:buChar char="•"/>
              <a:defRPr/>
            </a:pPr>
            <a:r>
              <a:rPr lang="en-US" sz="2200" dirty="0">
                <a:solidFill>
                  <a:srgbClr val="92D050"/>
                </a:solidFill>
              </a:rPr>
              <a:t>NSF: Jan 2011</a:t>
            </a:r>
          </a:p>
          <a:p>
            <a:pPr marL="342900" indent="-342900">
              <a:spcBef>
                <a:spcPct val="20000"/>
              </a:spcBef>
              <a:buFont typeface="Arial" pitchFamily="34" charset="0"/>
              <a:buChar char="•"/>
              <a:defRPr/>
            </a:pPr>
            <a:r>
              <a:rPr lang="en-US" sz="2200" dirty="0">
                <a:solidFill>
                  <a:srgbClr val="92D050"/>
                </a:solidFill>
              </a:rPr>
              <a:t>NEH: June 2011</a:t>
            </a:r>
          </a:p>
          <a:p>
            <a:pPr marL="800100" lvl="1" indent="-342900">
              <a:spcBef>
                <a:spcPct val="20000"/>
              </a:spcBef>
              <a:buFont typeface="Arial" pitchFamily="34" charset="0"/>
              <a:buChar char="•"/>
              <a:defRPr/>
            </a:pPr>
            <a:endParaRPr lang="en-US" sz="2200" dirty="0">
              <a:solidFill>
                <a:srgbClr val="92D050"/>
              </a:solidFill>
            </a:endParaRPr>
          </a:p>
          <a:p>
            <a:pPr marL="742950" lvl="1" indent="-285750">
              <a:spcBef>
                <a:spcPct val="20000"/>
              </a:spcBef>
              <a:buFont typeface="Arial" pitchFamily="34" charset="0"/>
              <a:buChar char="–"/>
              <a:defRPr/>
            </a:pPr>
            <a:endParaRPr lang="en-US" sz="2000" dirty="0">
              <a:solidFill>
                <a:srgbClr val="92D050"/>
              </a:solidFill>
            </a:endParaRPr>
          </a:p>
          <a:p>
            <a:pPr marL="742950" lvl="1" indent="-285750">
              <a:spcBef>
                <a:spcPct val="20000"/>
              </a:spcBef>
              <a:buFont typeface="Arial" pitchFamily="34" charset="0"/>
              <a:buChar char="–"/>
              <a:defRPr/>
            </a:pPr>
            <a:endParaRPr lang="en-US" sz="2000" dirty="0">
              <a:solidFill>
                <a:srgbClr val="92D050"/>
              </a:solidFill>
            </a:endParaRPr>
          </a:p>
          <a:p>
            <a:pPr marL="742950" lvl="1" indent="-285750">
              <a:spcBef>
                <a:spcPct val="20000"/>
              </a:spcBef>
              <a:buFont typeface="Arial" pitchFamily="34" charset="0"/>
              <a:buChar char="–"/>
              <a:defRPr/>
            </a:pPr>
            <a:endParaRPr lang="en-US" sz="2000" dirty="0">
              <a:solidFill>
                <a:srgbClr val="92D050"/>
              </a:solidFill>
            </a:endParaRPr>
          </a:p>
        </p:txBody>
      </p:sp>
      <p:sp>
        <p:nvSpPr>
          <p:cNvPr id="9" name="Title 1"/>
          <p:cNvSpPr txBox="1">
            <a:spLocks/>
          </p:cNvSpPr>
          <p:nvPr/>
        </p:nvSpPr>
        <p:spPr>
          <a:xfrm>
            <a:off x="2523740" y="2855817"/>
            <a:ext cx="7146756" cy="589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92D050"/>
                </a:solidFill>
                <a:latin typeface="Bitstream Vera Sans" panose="020B0603030804020204" pitchFamily="34" charset="0"/>
              </a:rPr>
              <a:t>Data Management Requirements</a:t>
            </a:r>
            <a:endParaRPr lang="en-US" sz="2400" dirty="0">
              <a:solidFill>
                <a:srgbClr val="92D050"/>
              </a:solidFill>
              <a:latin typeface="Bitstream Vera Sans" panose="020B0603030804020204" pitchFamily="34" charset="0"/>
            </a:endParaRPr>
          </a:p>
        </p:txBody>
      </p:sp>
      <p:sp>
        <p:nvSpPr>
          <p:cNvPr id="10" name="Content Placeholder 2"/>
          <p:cNvSpPr txBox="1">
            <a:spLocks/>
          </p:cNvSpPr>
          <p:nvPr/>
        </p:nvSpPr>
        <p:spPr>
          <a:xfrm>
            <a:off x="3086734" y="4961612"/>
            <a:ext cx="7335937" cy="1517250"/>
          </a:xfrm>
          <a:prstGeom prst="rect">
            <a:avLst/>
          </a:prstGeom>
        </p:spPr>
        <p:txBody>
          <a:bodyPr vert="horz" lIns="91440" tIns="45720" rIns="91440" bIns="45720" rtlCol="0">
            <a:normAutofit/>
          </a:bodyPr>
          <a:lstStyle/>
          <a:p>
            <a:pPr marL="342900" indent="-342900">
              <a:spcBef>
                <a:spcPct val="20000"/>
              </a:spcBef>
              <a:buFont typeface="Arial" pitchFamily="34" charset="0"/>
              <a:buChar char="•"/>
              <a:defRPr/>
            </a:pPr>
            <a:r>
              <a:rPr lang="en-US" sz="2200" dirty="0">
                <a:solidFill>
                  <a:srgbClr val="92D050"/>
                </a:solidFill>
              </a:rPr>
              <a:t>Federally funded research results should be made accessible to the public</a:t>
            </a:r>
          </a:p>
          <a:p>
            <a:pPr marL="342900" indent="-342900">
              <a:spcBef>
                <a:spcPct val="20000"/>
              </a:spcBef>
              <a:buFont typeface="Arial" pitchFamily="34" charset="0"/>
              <a:buChar char="•"/>
              <a:defRPr/>
            </a:pPr>
            <a:r>
              <a:rPr lang="en-US" sz="2200" dirty="0">
                <a:solidFill>
                  <a:srgbClr val="92D050"/>
                </a:solidFill>
              </a:rPr>
              <a:t>Both peer-reviewed publications and data</a:t>
            </a:r>
          </a:p>
          <a:p>
            <a:pPr lvl="1">
              <a:spcBef>
                <a:spcPct val="20000"/>
              </a:spcBef>
              <a:defRPr/>
            </a:pPr>
            <a:endParaRPr lang="en-US" sz="2200" dirty="0">
              <a:solidFill>
                <a:srgbClr val="92D050"/>
              </a:solidFill>
            </a:endParaRPr>
          </a:p>
          <a:p>
            <a:pPr marL="742950" lvl="1" indent="-285750">
              <a:spcBef>
                <a:spcPct val="20000"/>
              </a:spcBef>
              <a:buFont typeface="Arial" pitchFamily="34" charset="0"/>
              <a:buChar char="–"/>
              <a:defRPr/>
            </a:pPr>
            <a:endParaRPr lang="en-US" sz="2200" dirty="0">
              <a:solidFill>
                <a:srgbClr val="92D050"/>
              </a:solidFill>
            </a:endParaRPr>
          </a:p>
          <a:p>
            <a:pPr marL="742950" lvl="1" indent="-285750">
              <a:spcBef>
                <a:spcPct val="20000"/>
              </a:spcBef>
              <a:buFont typeface="Arial" pitchFamily="34" charset="0"/>
              <a:buChar char="–"/>
              <a:defRPr/>
            </a:pPr>
            <a:endParaRPr lang="en-US" sz="2200" dirty="0">
              <a:solidFill>
                <a:srgbClr val="92D050"/>
              </a:solidFill>
            </a:endParaRPr>
          </a:p>
        </p:txBody>
      </p:sp>
      <p:sp>
        <p:nvSpPr>
          <p:cNvPr id="11" name="Title 1"/>
          <p:cNvSpPr txBox="1">
            <a:spLocks/>
          </p:cNvSpPr>
          <p:nvPr/>
        </p:nvSpPr>
        <p:spPr>
          <a:xfrm>
            <a:off x="2518927" y="4364217"/>
            <a:ext cx="7647270" cy="7653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92D050"/>
                </a:solidFill>
                <a:latin typeface="Bitstream Vera Sans" panose="020B0603030804020204" pitchFamily="34" charset="0"/>
              </a:rPr>
              <a:t>The 2013 OSTP Memo: Open Data</a:t>
            </a:r>
            <a:endParaRPr lang="en-US" sz="2400" dirty="0">
              <a:solidFill>
                <a:srgbClr val="92D050"/>
              </a:solidFill>
              <a:latin typeface="Bitstream Vera Sans" panose="020B0603030804020204" pitchFamily="34" charset="0"/>
            </a:endParaRPr>
          </a:p>
        </p:txBody>
      </p:sp>
      <p:sp>
        <p:nvSpPr>
          <p:cNvPr id="3" name="Rectangle 2"/>
          <p:cNvSpPr/>
          <p:nvPr/>
        </p:nvSpPr>
        <p:spPr>
          <a:xfrm>
            <a:off x="3062047" y="2175275"/>
            <a:ext cx="2668166" cy="430887"/>
          </a:xfrm>
          <a:prstGeom prst="rect">
            <a:avLst/>
          </a:prstGeom>
        </p:spPr>
        <p:txBody>
          <a:bodyPr wrap="none">
            <a:spAutoFit/>
          </a:bodyPr>
          <a:lstStyle/>
          <a:p>
            <a:pPr marL="342900" indent="-342900">
              <a:spcBef>
                <a:spcPct val="20000"/>
              </a:spcBef>
              <a:buFont typeface="Arial" pitchFamily="34" charset="0"/>
              <a:buChar char="•"/>
              <a:defRPr/>
            </a:pPr>
            <a:r>
              <a:rPr lang="en-US" sz="2200" dirty="0">
                <a:solidFill>
                  <a:srgbClr val="92D050"/>
                </a:solidFill>
              </a:rPr>
              <a:t>NIH: October 2003</a:t>
            </a:r>
          </a:p>
        </p:txBody>
      </p:sp>
      <p:sp>
        <p:nvSpPr>
          <p:cNvPr id="12" name="Title 1"/>
          <p:cNvSpPr txBox="1">
            <a:spLocks/>
          </p:cNvSpPr>
          <p:nvPr/>
        </p:nvSpPr>
        <p:spPr>
          <a:xfrm>
            <a:off x="2518927" y="1651278"/>
            <a:ext cx="7146756" cy="589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92D050"/>
                </a:solidFill>
                <a:latin typeface="Bitstream Vera Sans" panose="020B0603030804020204" pitchFamily="34" charset="0"/>
              </a:rPr>
              <a:t>Data Sharing Requirements</a:t>
            </a:r>
            <a:endParaRPr lang="en-US" sz="2400" dirty="0">
              <a:solidFill>
                <a:srgbClr val="92D050"/>
              </a:solidFill>
              <a:latin typeface="Bitstream Vera Sans" panose="020B0603030804020204" pitchFamily="34" charset="0"/>
            </a:endParaRPr>
          </a:p>
        </p:txBody>
      </p:sp>
    </p:spTree>
    <p:extLst>
      <p:ext uri="{BB962C8B-B14F-4D97-AF65-F5344CB8AC3E}">
        <p14:creationId xmlns:p14="http://schemas.microsoft.com/office/powerpoint/2010/main" val="266548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20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0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fade">
                                      <p:cBhvr>
                                        <p:cTn id="26" dur="2000"/>
                                        <p:tgtEl>
                                          <p:spTgt spid="7">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fade">
                                      <p:cBhvr>
                                        <p:cTn id="29" dur="2000"/>
                                        <p:tgtEl>
                                          <p:spTgt spid="7">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2000"/>
                                        <p:tgtEl>
                                          <p:spTgt spid="11"/>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fade">
                                      <p:cBhvr>
                                        <p:cTn id="37" dur="2000"/>
                                        <p:tgtEl>
                                          <p:spTgt spid="10">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xEl>
                                              <p:pRg st="1" end="1"/>
                                            </p:txEl>
                                          </p:spTgt>
                                        </p:tgtEl>
                                        <p:attrNameLst>
                                          <p:attrName>style.visibility</p:attrName>
                                        </p:attrNameLst>
                                      </p:cBhvr>
                                      <p:to>
                                        <p:strVal val="visible"/>
                                      </p:to>
                                    </p:set>
                                    <p:animEffect transition="in" filter="fade">
                                      <p:cBhvr>
                                        <p:cTn id="40" dur="20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9" grpId="0"/>
      <p:bldP spid="11" grpId="0"/>
      <p:bldP spid="3"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3" name="Rectangle 12"/>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200" y="533400"/>
            <a:ext cx="7189773" cy="1143000"/>
          </a:xfrm>
        </p:spPr>
        <p:txBody>
          <a:bodyPr>
            <a:normAutofit/>
          </a:bodyPr>
          <a:lstStyle/>
          <a:p>
            <a:pPr algn="ctr"/>
            <a:r>
              <a:rPr lang="en-US" dirty="0">
                <a:solidFill>
                  <a:srgbClr val="92D050"/>
                </a:solidFill>
                <a:latin typeface="Bitstream Vera Sans" panose="020B0603030804020204" pitchFamily="34" charset="0"/>
              </a:rPr>
              <a:t>What is DATA Management</a:t>
            </a:r>
            <a:r>
              <a:rPr lang="en-US" dirty="0">
                <a:solidFill>
                  <a:srgbClr val="92D050"/>
                </a:solidFill>
              </a:rPr>
              <a:t>?</a:t>
            </a:r>
          </a:p>
        </p:txBody>
      </p:sp>
      <p:sp>
        <p:nvSpPr>
          <p:cNvPr id="11" name="Rectangle 10"/>
          <p:cNvSpPr/>
          <p:nvPr/>
        </p:nvSpPr>
        <p:spPr>
          <a:xfrm>
            <a:off x="2613931" y="2588360"/>
            <a:ext cx="2718141" cy="3139321"/>
          </a:xfrm>
          <a:prstGeom prst="rect">
            <a:avLst/>
          </a:prstGeom>
        </p:spPr>
        <p:txBody>
          <a:bodyPr wrap="square">
            <a:spAutoFit/>
          </a:bodyPr>
          <a:lstStyle/>
          <a:p>
            <a:r>
              <a:rPr lang="en-US" dirty="0">
                <a:solidFill>
                  <a:srgbClr val="92D050"/>
                </a:solidFill>
              </a:rPr>
              <a:t>Numbers</a:t>
            </a:r>
          </a:p>
          <a:p>
            <a:r>
              <a:rPr lang="en-US" dirty="0">
                <a:solidFill>
                  <a:srgbClr val="92D050"/>
                </a:solidFill>
              </a:rPr>
              <a:t>Words</a:t>
            </a:r>
          </a:p>
          <a:p>
            <a:r>
              <a:rPr lang="en-US" dirty="0">
                <a:solidFill>
                  <a:srgbClr val="92D050"/>
                </a:solidFill>
              </a:rPr>
              <a:t>Citations / references</a:t>
            </a:r>
          </a:p>
          <a:p>
            <a:r>
              <a:rPr lang="en-US" dirty="0">
                <a:solidFill>
                  <a:srgbClr val="92D050"/>
                </a:solidFill>
              </a:rPr>
              <a:t>Notebooks / marginalia</a:t>
            </a:r>
          </a:p>
          <a:p>
            <a:r>
              <a:rPr lang="en-US" dirty="0">
                <a:solidFill>
                  <a:srgbClr val="92D050"/>
                </a:solidFill>
              </a:rPr>
              <a:t>Specimens</a:t>
            </a:r>
          </a:p>
          <a:p>
            <a:r>
              <a:rPr lang="en-US" dirty="0">
                <a:solidFill>
                  <a:srgbClr val="92D050"/>
                </a:solidFill>
              </a:rPr>
              <a:t>Field Samples</a:t>
            </a:r>
          </a:p>
          <a:p>
            <a:r>
              <a:rPr lang="en-US" dirty="0">
                <a:solidFill>
                  <a:srgbClr val="92D050"/>
                </a:solidFill>
              </a:rPr>
              <a:t>Images</a:t>
            </a:r>
          </a:p>
          <a:p>
            <a:r>
              <a:rPr lang="en-US" dirty="0">
                <a:solidFill>
                  <a:srgbClr val="92D050"/>
                </a:solidFill>
              </a:rPr>
              <a:t>Videos / sound recording</a:t>
            </a:r>
          </a:p>
          <a:p>
            <a:r>
              <a:rPr lang="en-US" dirty="0">
                <a:solidFill>
                  <a:srgbClr val="92D050"/>
                </a:solidFill>
              </a:rPr>
              <a:t>Relationships</a:t>
            </a:r>
          </a:p>
          <a:p>
            <a:r>
              <a:rPr lang="en-US" dirty="0">
                <a:solidFill>
                  <a:srgbClr val="92D050"/>
                </a:solidFill>
              </a:rPr>
              <a:t>Models</a:t>
            </a:r>
          </a:p>
          <a:p>
            <a:r>
              <a:rPr lang="en-US" dirty="0">
                <a:solidFill>
                  <a:srgbClr val="92D050"/>
                </a:solidFill>
              </a:rPr>
              <a:t>Code</a:t>
            </a:r>
          </a:p>
        </p:txBody>
      </p:sp>
      <p:sp>
        <p:nvSpPr>
          <p:cNvPr id="12" name="Rectangle 11"/>
          <p:cNvSpPr/>
          <p:nvPr/>
        </p:nvSpPr>
        <p:spPr>
          <a:xfrm>
            <a:off x="2613931" y="1755333"/>
            <a:ext cx="1194879" cy="523220"/>
          </a:xfrm>
          <a:prstGeom prst="rect">
            <a:avLst/>
          </a:prstGeom>
        </p:spPr>
        <p:txBody>
          <a:bodyPr wrap="none">
            <a:spAutoFit/>
          </a:bodyPr>
          <a:lstStyle/>
          <a:p>
            <a:r>
              <a:rPr lang="en-US" sz="2800" dirty="0">
                <a:solidFill>
                  <a:srgbClr val="92D050"/>
                </a:solidFill>
              </a:rPr>
              <a:t>¿Data?</a:t>
            </a:r>
          </a:p>
        </p:txBody>
      </p:sp>
      <p:sp>
        <p:nvSpPr>
          <p:cNvPr id="10" name="Rectangle 9"/>
          <p:cNvSpPr/>
          <p:nvPr/>
        </p:nvSpPr>
        <p:spPr>
          <a:xfrm>
            <a:off x="2613930" y="2357487"/>
            <a:ext cx="6918290" cy="3631763"/>
          </a:xfrm>
          <a:prstGeom prst="rect">
            <a:avLst/>
          </a:prstGeom>
          <a:solidFill>
            <a:schemeClr val="tx1">
              <a:lumMod val="95000"/>
              <a:lumOff val="5000"/>
            </a:schemeClr>
          </a:solidFill>
          <a:ln>
            <a:solidFill>
              <a:srgbClr val="92D050"/>
            </a:solidFill>
          </a:ln>
        </p:spPr>
        <p:txBody>
          <a:bodyPr wrap="square" lIns="274320" tIns="182880" rIns="274320" bIns="182880">
            <a:spAutoFit/>
          </a:bodyPr>
          <a:lstStyle/>
          <a:p>
            <a:r>
              <a:rPr lang="en-US" sz="2000" dirty="0">
                <a:solidFill>
                  <a:srgbClr val="92D050"/>
                </a:solidFill>
                <a:ea typeface="Calibri" panose="020F0502020204030204" pitchFamily="34" charset="0"/>
                <a:cs typeface="Times New Roman" panose="02020603050405020304" pitchFamily="18" charset="0"/>
              </a:rPr>
              <a:t>“Examples of Research Data and Materials include laboratory notebooks, notes of any type, photographs, films, digital images, original biological and environmental samples, protocols, numbers, graphs, charts, numerical raw experimental results, instrumental outputs from which Research Data can be derived and other deliverables under sponsored agreements.”</a:t>
            </a:r>
          </a:p>
          <a:p>
            <a:endParaRPr lang="en-US" sz="2400" dirty="0">
              <a:solidFill>
                <a:srgbClr val="92D050"/>
              </a:solidFill>
              <a:ea typeface="Calibri" panose="020F0502020204030204" pitchFamily="34" charset="0"/>
              <a:cs typeface="Times New Roman" panose="02020603050405020304" pitchFamily="18" charset="0"/>
            </a:endParaRPr>
          </a:p>
          <a:p>
            <a:endParaRPr lang="en-US" sz="2400" dirty="0">
              <a:solidFill>
                <a:srgbClr val="92D050"/>
              </a:solidFill>
              <a:ea typeface="Calibri" panose="020F0502020204030204" pitchFamily="34" charset="0"/>
              <a:cs typeface="Times New Roman" panose="02020603050405020304" pitchFamily="18" charset="0"/>
            </a:endParaRPr>
          </a:p>
          <a:p>
            <a:r>
              <a:rPr lang="en-US" sz="1200" dirty="0">
                <a:solidFill>
                  <a:srgbClr val="92D050"/>
                </a:solidFill>
                <a:ea typeface="Calibri" panose="020F0502020204030204" pitchFamily="34" charset="0"/>
                <a:cs typeface="Times New Roman" panose="02020603050405020304" pitchFamily="18" charset="0"/>
              </a:rPr>
              <a:t>Johns Hopkins University (2008)</a:t>
            </a:r>
          </a:p>
          <a:p>
            <a:r>
              <a:rPr lang="en-US" sz="1200" dirty="0">
                <a:solidFill>
                  <a:srgbClr val="92D050"/>
                </a:solidFill>
              </a:rPr>
              <a:t>http://jhuresearch.jhu.edu/Data_Management_Policy.pdf</a:t>
            </a:r>
          </a:p>
        </p:txBody>
      </p:sp>
    </p:spTree>
    <p:extLst>
      <p:ext uri="{BB962C8B-B14F-4D97-AF65-F5344CB8AC3E}">
        <p14:creationId xmlns:p14="http://schemas.microsoft.com/office/powerpoint/2010/main" val="166959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3" name="Rectangle 12"/>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200" y="533400"/>
            <a:ext cx="7189773" cy="1143000"/>
          </a:xfrm>
        </p:spPr>
        <p:txBody>
          <a:bodyPr>
            <a:normAutofit/>
          </a:bodyPr>
          <a:lstStyle/>
          <a:p>
            <a:pPr algn="ctr"/>
            <a:r>
              <a:rPr lang="en-US" dirty="0">
                <a:solidFill>
                  <a:srgbClr val="92D050"/>
                </a:solidFill>
                <a:latin typeface="Bitstream Vera Sans" panose="020B0603030804020204" pitchFamily="34" charset="0"/>
              </a:rPr>
              <a:t>What is DATA Management</a:t>
            </a:r>
            <a:r>
              <a:rPr lang="en-US" dirty="0">
                <a:solidFill>
                  <a:srgbClr val="92D050"/>
                </a:solidFill>
              </a:rPr>
              <a:t>?</a:t>
            </a:r>
          </a:p>
        </p:txBody>
      </p:sp>
      <p:sp>
        <p:nvSpPr>
          <p:cNvPr id="12" name="Rectangle 11"/>
          <p:cNvSpPr/>
          <p:nvPr/>
        </p:nvSpPr>
        <p:spPr>
          <a:xfrm>
            <a:off x="2613931" y="1755333"/>
            <a:ext cx="1194879" cy="523220"/>
          </a:xfrm>
          <a:prstGeom prst="rect">
            <a:avLst/>
          </a:prstGeom>
        </p:spPr>
        <p:txBody>
          <a:bodyPr wrap="none">
            <a:spAutoFit/>
          </a:bodyPr>
          <a:lstStyle/>
          <a:p>
            <a:r>
              <a:rPr lang="en-US" sz="2800" dirty="0">
                <a:solidFill>
                  <a:srgbClr val="92D050"/>
                </a:solidFill>
              </a:rPr>
              <a:t>¿Data?</a:t>
            </a:r>
          </a:p>
        </p:txBody>
      </p:sp>
      <p:sp>
        <p:nvSpPr>
          <p:cNvPr id="10" name="Rectangle 9"/>
          <p:cNvSpPr/>
          <p:nvPr/>
        </p:nvSpPr>
        <p:spPr>
          <a:xfrm>
            <a:off x="1320590" y="2309312"/>
            <a:ext cx="9547122" cy="3447098"/>
          </a:xfrm>
          <a:prstGeom prst="rect">
            <a:avLst/>
          </a:prstGeom>
          <a:solidFill>
            <a:schemeClr val="tx1">
              <a:lumMod val="95000"/>
              <a:lumOff val="5000"/>
            </a:schemeClr>
          </a:solidFill>
          <a:ln>
            <a:solidFill>
              <a:srgbClr val="92D050"/>
            </a:solidFill>
          </a:ln>
        </p:spPr>
        <p:txBody>
          <a:bodyPr wrap="square" lIns="274320" tIns="182880" rIns="274320" bIns="182880">
            <a:spAutoFit/>
          </a:bodyPr>
          <a:lstStyle/>
          <a:p>
            <a:r>
              <a:rPr lang="en-US" sz="2000" b="1" dirty="0">
                <a:solidFill>
                  <a:srgbClr val="92D050"/>
                </a:solidFill>
              </a:rPr>
              <a:t>Definitions</a:t>
            </a:r>
            <a:r>
              <a:rPr lang="en-US" sz="2000" dirty="0">
                <a:solidFill>
                  <a:srgbClr val="92D050"/>
                </a:solidFill>
              </a:rPr>
              <a:t>: The term “Research Data” in this document refers to information recorded and/or collected for research performed at or under the auspices of the University regardless of the form or the media upon which it is recorded. This term includes, but is not limited to, computer programs (code and documentation), computer databases, instrumental outputs, raw numerical results, original biological or environmental samples, photographs, digital images, films, protocols, graphs, and other deliverables produced under sponsored agreements. Research Data also includes any records related to the design, conduct or reporting of the research that would be necessary to reconstruct the reported research results. Research data can be intangible (statistics, findings, conclusions, etc.) and tangible (notebooks, printouts, etc.).</a:t>
            </a:r>
          </a:p>
        </p:txBody>
      </p:sp>
    </p:spTree>
    <p:extLst>
      <p:ext uri="{BB962C8B-B14F-4D97-AF65-F5344CB8AC3E}">
        <p14:creationId xmlns:p14="http://schemas.microsoft.com/office/powerpoint/2010/main" val="121008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22037" y="1898317"/>
            <a:ext cx="8947929" cy="2769019"/>
          </a:xfrm>
          <a:prstGeom prst="roundRect">
            <a:avLst/>
          </a:prstGeom>
          <a:solidFill>
            <a:schemeClr val="tx1">
              <a:alpha val="2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2001098" y="2089001"/>
            <a:ext cx="8284263" cy="2387648"/>
          </a:xfrm>
          <a:prstGeom prst="rect">
            <a:avLst/>
          </a:prstGeom>
        </p:spPr>
        <p:txBody>
          <a:bodyPr wrap="square">
            <a:noAutofit/>
          </a:bodyPr>
          <a:lstStyle/>
          <a:p>
            <a:r>
              <a:rPr lang="en-US" sz="2400" dirty="0" smtClean="0">
                <a:cs typeface="Franklin Gothic Book"/>
              </a:rPr>
              <a:t>“Unlike other types of information, research data are collected, observed, or created, for the </a:t>
            </a:r>
            <a:r>
              <a:rPr lang="en-US" sz="3200" b="1" dirty="0">
                <a:solidFill>
                  <a:schemeClr val="accent6">
                    <a:lumMod val="75000"/>
                  </a:schemeClr>
                </a:solidFill>
                <a:effectLst>
                  <a:outerShdw blurRad="50800" dist="25400" dir="2700000" algn="tl" rotWithShape="0">
                    <a:schemeClr val="tx1">
                      <a:alpha val="50000"/>
                    </a:schemeClr>
                  </a:outerShdw>
                </a:effectLst>
                <a:cs typeface="Franklin Gothic Book"/>
              </a:rPr>
              <a:t>purposes of analysis to produce and validate original research results</a:t>
            </a:r>
            <a:r>
              <a:rPr lang="en-US" sz="2400" dirty="0" smtClean="0">
                <a:cs typeface="Franklin Gothic Book"/>
              </a:rPr>
              <a:t>.”</a:t>
            </a:r>
            <a:endParaRPr lang="en-US" sz="2400" dirty="0">
              <a:cs typeface="Franklin Gothic Book"/>
            </a:endParaRPr>
          </a:p>
        </p:txBody>
      </p:sp>
      <p:sp>
        <p:nvSpPr>
          <p:cNvPr id="5" name="TextBox 4"/>
          <p:cNvSpPr txBox="1"/>
          <p:nvPr/>
        </p:nvSpPr>
        <p:spPr>
          <a:xfrm>
            <a:off x="1127302" y="3725950"/>
            <a:ext cx="8947929" cy="830997"/>
          </a:xfrm>
          <a:prstGeom prst="rect">
            <a:avLst/>
          </a:prstGeom>
          <a:noFill/>
        </p:spPr>
        <p:txBody>
          <a:bodyPr wrap="square" rtlCol="0">
            <a:spAutoFit/>
          </a:bodyPr>
          <a:lstStyle/>
          <a:p>
            <a:pPr algn="r"/>
            <a:r>
              <a:rPr lang="en-US" sz="1600" dirty="0" smtClean="0">
                <a:solidFill>
                  <a:srgbClr val="0B1635"/>
                </a:solidFill>
                <a:latin typeface="American Typewriter"/>
                <a:cs typeface="American Typewriter"/>
              </a:rPr>
              <a:t>University of Edinburgh</a:t>
            </a:r>
          </a:p>
          <a:p>
            <a:pPr algn="r"/>
            <a:r>
              <a:rPr lang="en-US" sz="1600" dirty="0" smtClean="0">
                <a:solidFill>
                  <a:srgbClr val="0B1635"/>
                </a:solidFill>
                <a:latin typeface="American Typewriter"/>
                <a:cs typeface="American Typewriter"/>
              </a:rPr>
              <a:t>MANTRA Research Data Management Training,</a:t>
            </a:r>
          </a:p>
          <a:p>
            <a:pPr algn="r"/>
            <a:r>
              <a:rPr lang="en-US" sz="1600" dirty="0" smtClean="0">
                <a:solidFill>
                  <a:srgbClr val="0B1635"/>
                </a:solidFill>
                <a:latin typeface="American Typewriter"/>
                <a:cs typeface="American Typewriter"/>
              </a:rPr>
              <a:t>‘Research Data Explained’ </a:t>
            </a:r>
            <a:endParaRPr lang="en-US" sz="1600" dirty="0">
              <a:solidFill>
                <a:srgbClr val="0B1635"/>
              </a:solidFill>
              <a:latin typeface="American Typewriter"/>
              <a:cs typeface="American Typewriter"/>
            </a:endParaRPr>
          </a:p>
        </p:txBody>
      </p:sp>
      <p:sp>
        <p:nvSpPr>
          <p:cNvPr id="6" name="TextBox 5"/>
          <p:cNvSpPr txBox="1"/>
          <p:nvPr/>
        </p:nvSpPr>
        <p:spPr>
          <a:xfrm>
            <a:off x="754043" y="664718"/>
            <a:ext cx="4847224" cy="707886"/>
          </a:xfrm>
          <a:prstGeom prst="rect">
            <a:avLst/>
          </a:prstGeom>
          <a:noFill/>
        </p:spPr>
        <p:txBody>
          <a:bodyPr wrap="none" rtlCol="0">
            <a:spAutoFit/>
          </a:bodyPr>
          <a:lstStyle/>
          <a:p>
            <a:r>
              <a:rPr lang="en-US" sz="4000" spc="-100" dirty="0" smtClean="0">
                <a:solidFill>
                  <a:srgbClr val="FF6600"/>
                </a:solidFill>
                <a:latin typeface="Cambria"/>
                <a:ea typeface="+mj-ea"/>
                <a:cs typeface="Cambria"/>
              </a:rPr>
              <a:t>What is research data?</a:t>
            </a:r>
            <a:endParaRPr lang="en-US" sz="4000" spc="-100" dirty="0">
              <a:solidFill>
                <a:srgbClr val="FF6600"/>
              </a:solidFill>
              <a:latin typeface="Cambria"/>
              <a:ea typeface="+mj-ea"/>
              <a:cs typeface="Cambria"/>
            </a:endParaRPr>
          </a:p>
        </p:txBody>
      </p:sp>
      <p:pic>
        <p:nvPicPr>
          <p:cNvPr id="12" name="Picture 11" descr="official-icons-21.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119" y="4866644"/>
            <a:ext cx="2001784" cy="1188720"/>
          </a:xfrm>
          <a:prstGeom prst="rect">
            <a:avLst/>
          </a:prstGeom>
        </p:spPr>
      </p:pic>
      <p:pic>
        <p:nvPicPr>
          <p:cNvPr id="13" name="Picture 12" descr="official-icons-28.t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7307" y="4866644"/>
            <a:ext cx="2001784" cy="1188720"/>
          </a:xfrm>
          <a:prstGeom prst="rect">
            <a:avLst/>
          </a:prstGeom>
        </p:spPr>
      </p:pic>
      <p:pic>
        <p:nvPicPr>
          <p:cNvPr id="14" name="Picture 13" descr="official-icons-38.t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7495" y="4866644"/>
            <a:ext cx="2002503" cy="1188720"/>
          </a:xfrm>
          <a:prstGeom prst="rect">
            <a:avLst/>
          </a:prstGeom>
        </p:spPr>
      </p:pic>
      <p:pic>
        <p:nvPicPr>
          <p:cNvPr id="15" name="Picture 14" descr="official-icons-20.tif"/>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48402" y="4866644"/>
            <a:ext cx="2002503" cy="1188720"/>
          </a:xfrm>
          <a:prstGeom prst="rect">
            <a:avLst/>
          </a:prstGeom>
        </p:spPr>
      </p:pic>
      <p:sp>
        <p:nvSpPr>
          <p:cNvPr id="16" name="Rectangle 15"/>
          <p:cNvSpPr/>
          <p:nvPr/>
        </p:nvSpPr>
        <p:spPr>
          <a:xfrm>
            <a:off x="674915" y="6215960"/>
            <a:ext cx="10842171" cy="523220"/>
          </a:xfrm>
          <a:prstGeom prst="rect">
            <a:avLst/>
          </a:prstGeom>
        </p:spPr>
        <p:txBody>
          <a:bodyPr wrap="square">
            <a:spAutoFit/>
          </a:bodyPr>
          <a:lstStyle/>
          <a:p>
            <a:r>
              <a:rPr lang="en-US" sz="1400" dirty="0" err="1" smtClean="0"/>
              <a:t>Whitmire</a:t>
            </a:r>
            <a:r>
              <a:rPr lang="en-US" sz="1400" dirty="0" smtClean="0"/>
              <a:t>, Amanda L. (2014). Research Data Management Curriculum, Lecture 1: Introduction to Research Data Management. Oregon State University Libraries. Retrieved 11/04/2015 from: </a:t>
            </a:r>
            <a:r>
              <a:rPr lang="en-US" sz="1400" u="sng" dirty="0" smtClean="0">
                <a:hlinkClick r:id="rId7"/>
              </a:rPr>
              <a:t>http://figshare.com/articles/GRAD521_Research_Data_Management_Lectures/1003835</a:t>
            </a:r>
            <a:endParaRPr lang="en-US" sz="1400" dirty="0"/>
          </a:p>
        </p:txBody>
      </p:sp>
    </p:spTree>
    <p:extLst>
      <p:ext uri="{BB962C8B-B14F-4D97-AF65-F5344CB8AC3E}">
        <p14:creationId xmlns:p14="http://schemas.microsoft.com/office/powerpoint/2010/main" val="36799518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22037" y="1898316"/>
            <a:ext cx="8947929" cy="2406316"/>
          </a:xfrm>
          <a:prstGeom prst="roundRect">
            <a:avLst/>
          </a:prstGeom>
          <a:solidFill>
            <a:schemeClr val="tx1">
              <a:alpha val="2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42878" y="2070424"/>
            <a:ext cx="8306247" cy="1569660"/>
          </a:xfrm>
          <a:prstGeom prst="rect">
            <a:avLst/>
          </a:prstGeom>
          <a:noFill/>
        </p:spPr>
        <p:txBody>
          <a:bodyPr wrap="square" rtlCol="0">
            <a:spAutoFit/>
          </a:bodyPr>
          <a:lstStyle/>
          <a:p>
            <a:pPr algn="ctr"/>
            <a:r>
              <a:rPr lang="en-US" sz="3200" dirty="0" smtClean="0">
                <a:cs typeface="Franklin Gothic Book"/>
              </a:rPr>
              <a:t>“</a:t>
            </a:r>
            <a:r>
              <a:rPr lang="en-US" sz="3200" dirty="0">
                <a:cs typeface="Franklin Gothic Book"/>
              </a:rPr>
              <a:t>…the recorded factual material commonly accepted in the </a:t>
            </a:r>
            <a:r>
              <a:rPr lang="en-US" sz="3200" dirty="0" smtClean="0">
                <a:cs typeface="Franklin Gothic Book"/>
              </a:rPr>
              <a:t>scientific </a:t>
            </a:r>
            <a:r>
              <a:rPr lang="en-US" sz="3200" dirty="0">
                <a:cs typeface="Franklin Gothic Book"/>
              </a:rPr>
              <a:t>community as necessary </a:t>
            </a:r>
            <a:r>
              <a:rPr lang="en-US" sz="3200" dirty="0" smtClean="0">
                <a:cs typeface="Franklin Gothic Book"/>
              </a:rPr>
              <a:t>to </a:t>
            </a:r>
            <a:r>
              <a:rPr lang="en-US" sz="3200" b="1" dirty="0" smtClean="0">
                <a:solidFill>
                  <a:srgbClr val="FF6600"/>
                </a:solidFill>
                <a:effectLst>
                  <a:outerShdw blurRad="50800" dist="25400" dir="2700000" algn="tl" rotWithShape="0">
                    <a:schemeClr val="tx1">
                      <a:alpha val="50000"/>
                    </a:schemeClr>
                  </a:outerShdw>
                </a:effectLst>
                <a:cs typeface="Franklin Gothic Book"/>
              </a:rPr>
              <a:t>validate</a:t>
            </a:r>
            <a:r>
              <a:rPr lang="en-US" sz="3200" dirty="0" smtClean="0">
                <a:cs typeface="Franklin Gothic Book"/>
              </a:rPr>
              <a:t> </a:t>
            </a:r>
            <a:r>
              <a:rPr lang="en-US" sz="3200" dirty="0">
                <a:cs typeface="Franklin Gothic Book"/>
              </a:rPr>
              <a:t>research findings.</a:t>
            </a:r>
            <a:r>
              <a:rPr lang="en-US" sz="3200" dirty="0" smtClean="0">
                <a:cs typeface="Franklin Gothic Book"/>
              </a:rPr>
              <a:t>”</a:t>
            </a:r>
            <a:endParaRPr lang="en-US" sz="3200" dirty="0">
              <a:cs typeface="Franklin Gothic Book"/>
            </a:endParaRPr>
          </a:p>
        </p:txBody>
      </p:sp>
      <p:sp>
        <p:nvSpPr>
          <p:cNvPr id="6" name="TextBox 5"/>
          <p:cNvSpPr txBox="1"/>
          <p:nvPr/>
        </p:nvSpPr>
        <p:spPr>
          <a:xfrm>
            <a:off x="754043" y="664718"/>
            <a:ext cx="3643177" cy="707886"/>
          </a:xfrm>
          <a:prstGeom prst="rect">
            <a:avLst/>
          </a:prstGeom>
          <a:noFill/>
        </p:spPr>
        <p:txBody>
          <a:bodyPr wrap="none" rtlCol="0">
            <a:spAutoFit/>
          </a:bodyPr>
          <a:lstStyle/>
          <a:p>
            <a:r>
              <a:rPr lang="en-US" sz="4000" spc="-100" dirty="0" smtClean="0">
                <a:solidFill>
                  <a:srgbClr val="FF6600"/>
                </a:solidFill>
                <a:latin typeface="Cambria"/>
                <a:ea typeface="+mj-ea"/>
                <a:cs typeface="Cambria"/>
              </a:rPr>
              <a:t>Research data is:</a:t>
            </a:r>
            <a:endParaRPr lang="en-US" sz="4000" spc="-100" dirty="0">
              <a:solidFill>
                <a:srgbClr val="FF6600"/>
              </a:solidFill>
              <a:latin typeface="Cambria"/>
              <a:ea typeface="+mj-ea"/>
              <a:cs typeface="Cambria"/>
            </a:endParaRPr>
          </a:p>
        </p:txBody>
      </p:sp>
      <p:sp>
        <p:nvSpPr>
          <p:cNvPr id="7" name="TextBox 6"/>
          <p:cNvSpPr txBox="1"/>
          <p:nvPr/>
        </p:nvSpPr>
        <p:spPr>
          <a:xfrm>
            <a:off x="3333328" y="4361648"/>
            <a:ext cx="5163721" cy="338554"/>
          </a:xfrm>
          <a:prstGeom prst="rect">
            <a:avLst/>
          </a:prstGeom>
          <a:noFill/>
        </p:spPr>
        <p:txBody>
          <a:bodyPr wrap="none" rtlCol="0">
            <a:spAutoFit/>
          </a:bodyPr>
          <a:lstStyle/>
          <a:p>
            <a:r>
              <a:rPr lang="en-US" sz="1600" dirty="0" smtClean="0">
                <a:solidFill>
                  <a:srgbClr val="0B1635"/>
                </a:solidFill>
                <a:latin typeface="American Typewriter"/>
                <a:cs typeface="American Typewriter"/>
              </a:rPr>
              <a:t>U.S. Office of Management and Budget, Circular A-110</a:t>
            </a:r>
            <a:endParaRPr lang="en-US" sz="1600" dirty="0">
              <a:solidFill>
                <a:srgbClr val="0B1635"/>
              </a:solidFill>
              <a:latin typeface="American Typewriter"/>
              <a:cs typeface="American Typewriter"/>
            </a:endParaRPr>
          </a:p>
        </p:txBody>
      </p:sp>
      <p:pic>
        <p:nvPicPr>
          <p:cNvPr id="8" name="Picture 7" descr="official-icons-21.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119" y="4866644"/>
            <a:ext cx="2001784" cy="1188720"/>
          </a:xfrm>
          <a:prstGeom prst="rect">
            <a:avLst/>
          </a:prstGeom>
        </p:spPr>
      </p:pic>
      <p:pic>
        <p:nvPicPr>
          <p:cNvPr id="9" name="Picture 8" descr="official-icons-28.t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7307" y="4866644"/>
            <a:ext cx="2001784" cy="1188720"/>
          </a:xfrm>
          <a:prstGeom prst="rect">
            <a:avLst/>
          </a:prstGeom>
        </p:spPr>
      </p:pic>
      <p:pic>
        <p:nvPicPr>
          <p:cNvPr id="10" name="Picture 9" descr="official-icons-38.t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7495" y="4866644"/>
            <a:ext cx="2002503" cy="1188720"/>
          </a:xfrm>
          <a:prstGeom prst="rect">
            <a:avLst/>
          </a:prstGeom>
        </p:spPr>
      </p:pic>
      <p:pic>
        <p:nvPicPr>
          <p:cNvPr id="11" name="Picture 10" descr="official-icons-20.tif"/>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48402" y="4866644"/>
            <a:ext cx="2002503" cy="1188720"/>
          </a:xfrm>
          <a:prstGeom prst="rect">
            <a:avLst/>
          </a:prstGeom>
        </p:spPr>
      </p:pic>
      <p:sp>
        <p:nvSpPr>
          <p:cNvPr id="13" name="Rectangle 12"/>
          <p:cNvSpPr/>
          <p:nvPr/>
        </p:nvSpPr>
        <p:spPr>
          <a:xfrm>
            <a:off x="674915" y="6215960"/>
            <a:ext cx="10842171" cy="523220"/>
          </a:xfrm>
          <a:prstGeom prst="rect">
            <a:avLst/>
          </a:prstGeom>
        </p:spPr>
        <p:txBody>
          <a:bodyPr wrap="square">
            <a:spAutoFit/>
          </a:bodyPr>
          <a:lstStyle/>
          <a:p>
            <a:r>
              <a:rPr lang="en-US" sz="1400" dirty="0" err="1" smtClean="0"/>
              <a:t>Whitmire</a:t>
            </a:r>
            <a:r>
              <a:rPr lang="en-US" sz="1400" dirty="0" smtClean="0"/>
              <a:t>, Amanda L. (2014). Research Data Management Curriculum, Lecture 1: Introduction to Research Data Management. Oregon State University Libraries. Retrieved 11/04/2015 from: </a:t>
            </a:r>
            <a:r>
              <a:rPr lang="en-US" sz="1400" u="sng" dirty="0" smtClean="0">
                <a:hlinkClick r:id="rId7"/>
              </a:rPr>
              <a:t>http://figshare.com/articles/GRAD521_Research_Data_Management_Lectures/1003835</a:t>
            </a:r>
            <a:endParaRPr lang="en-US" sz="1400" dirty="0"/>
          </a:p>
        </p:txBody>
      </p:sp>
    </p:spTree>
    <p:extLst>
      <p:ext uri="{BB962C8B-B14F-4D97-AF65-F5344CB8AC3E}">
        <p14:creationId xmlns:p14="http://schemas.microsoft.com/office/powerpoint/2010/main" val="8509236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2" descr="http://www.fondos-hd.com/user-content/uploads/wall/o/53/1920x1200_Matrix.jpg"/>
          <p:cNvPicPr>
            <a:picLocks noChangeAspect="1" noChangeArrowheads="1"/>
          </p:cNvPicPr>
          <p:nvPr/>
        </p:nvPicPr>
        <p:blipFill rotWithShape="1">
          <a:blip r:embed="rId2" cstate="print"/>
          <a:srcRect t="24437" b="1"/>
          <a:stretch/>
        </p:blipFill>
        <p:spPr bwMode="auto">
          <a:xfrm>
            <a:off x="-1" y="-30480"/>
            <a:ext cx="12188305" cy="6888480"/>
          </a:xfrm>
          <a:prstGeom prst="rect">
            <a:avLst/>
          </a:prstGeom>
          <a:noFill/>
        </p:spPr>
      </p:pic>
      <p:sp>
        <p:nvSpPr>
          <p:cNvPr id="6" name="Rectangle 5"/>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Title 1"/>
          <p:cNvSpPr>
            <a:spLocks noGrp="1"/>
          </p:cNvSpPr>
          <p:nvPr>
            <p:ph type="title"/>
          </p:nvPr>
        </p:nvSpPr>
        <p:spPr>
          <a:xfrm>
            <a:off x="1030635" y="533400"/>
            <a:ext cx="7189773" cy="1143000"/>
          </a:xfrm>
        </p:spPr>
        <p:txBody>
          <a:bodyPr>
            <a:normAutofit/>
          </a:bodyPr>
          <a:lstStyle/>
          <a:p>
            <a:pPr algn="ctr"/>
            <a:r>
              <a:rPr lang="en-US" sz="3200" b="1" dirty="0" smtClean="0">
                <a:solidFill>
                  <a:srgbClr val="92D050"/>
                </a:solidFill>
                <a:latin typeface="Bitstream Vera Sans" panose="020B0603030804020204" pitchFamily="34" charset="0"/>
              </a:rPr>
              <a:t>Why Manage Data</a:t>
            </a:r>
            <a:endParaRPr lang="en-US" sz="3200" b="1" dirty="0">
              <a:solidFill>
                <a:srgbClr val="92D050"/>
              </a:solidFill>
              <a:latin typeface="+mn-lt"/>
            </a:endParaRPr>
          </a:p>
        </p:txBody>
      </p:sp>
      <p:sp>
        <p:nvSpPr>
          <p:cNvPr id="16" name="Content Placeholder 4"/>
          <p:cNvSpPr>
            <a:spLocks noGrp="1"/>
          </p:cNvSpPr>
          <p:nvPr>
            <p:ph idx="1"/>
          </p:nvPr>
        </p:nvSpPr>
        <p:spPr>
          <a:xfrm>
            <a:off x="3869015" y="4053924"/>
            <a:ext cx="3570974" cy="2517612"/>
          </a:xfrm>
        </p:spPr>
        <p:txBody>
          <a:bodyPr>
            <a:spAutoFit/>
          </a:bodyPr>
          <a:lstStyle/>
          <a:p>
            <a:pPr marL="285750" indent="-285750"/>
            <a:r>
              <a:rPr lang="en-US" sz="2800" dirty="0">
                <a:solidFill>
                  <a:srgbClr val="92D050"/>
                </a:solidFill>
              </a:rPr>
              <a:t>Compliance</a:t>
            </a:r>
          </a:p>
          <a:p>
            <a:pPr lvl="1">
              <a:spcBef>
                <a:spcPts val="0"/>
              </a:spcBef>
              <a:buFont typeface="Arial" panose="020B0604020202020204" pitchFamily="34" charset="0"/>
              <a:buChar char="•"/>
            </a:pPr>
            <a:r>
              <a:rPr lang="en-US" sz="2400" dirty="0">
                <a:solidFill>
                  <a:srgbClr val="92D050"/>
                </a:solidFill>
              </a:rPr>
              <a:t>Grant writing</a:t>
            </a:r>
          </a:p>
          <a:p>
            <a:pPr lvl="1">
              <a:spcBef>
                <a:spcPts val="0"/>
              </a:spcBef>
              <a:buFont typeface="Arial" panose="020B0604020202020204" pitchFamily="34" charset="0"/>
              <a:buChar char="•"/>
            </a:pPr>
            <a:r>
              <a:rPr lang="en-US" sz="2400" dirty="0">
                <a:solidFill>
                  <a:srgbClr val="92D050"/>
                </a:solidFill>
              </a:rPr>
              <a:t>University policy</a:t>
            </a:r>
          </a:p>
          <a:p>
            <a:pPr lvl="1">
              <a:spcBef>
                <a:spcPts val="0"/>
              </a:spcBef>
              <a:buFont typeface="Arial" panose="020B0604020202020204" pitchFamily="34" charset="0"/>
              <a:buChar char="•"/>
            </a:pPr>
            <a:r>
              <a:rPr lang="en-US" sz="2400" dirty="0">
                <a:solidFill>
                  <a:srgbClr val="92D050"/>
                </a:solidFill>
              </a:rPr>
              <a:t>Research ethics</a:t>
            </a:r>
          </a:p>
          <a:p>
            <a:pPr lvl="1">
              <a:buChar char="•"/>
            </a:pPr>
            <a:endParaRPr lang="en-US" sz="2400" dirty="0">
              <a:solidFill>
                <a:srgbClr val="92D050"/>
              </a:solidFill>
            </a:endParaRPr>
          </a:p>
          <a:p>
            <a:pPr lvl="1">
              <a:buChar char="•"/>
            </a:pPr>
            <a:endParaRPr lang="en-US" sz="2400" dirty="0">
              <a:solidFill>
                <a:srgbClr val="92D050"/>
              </a:solidFill>
            </a:endParaRPr>
          </a:p>
        </p:txBody>
      </p:sp>
      <p:sp>
        <p:nvSpPr>
          <p:cNvPr id="17" name="Rectangle 16"/>
          <p:cNvSpPr/>
          <p:nvPr/>
        </p:nvSpPr>
        <p:spPr>
          <a:xfrm>
            <a:off x="3145434" y="1867079"/>
            <a:ext cx="4572000" cy="1631216"/>
          </a:xfrm>
          <a:prstGeom prst="rect">
            <a:avLst/>
          </a:prstGeom>
        </p:spPr>
        <p:txBody>
          <a:bodyPr>
            <a:spAutoFit/>
          </a:bodyPr>
          <a:lstStyle/>
          <a:p>
            <a:pPr marL="285750" indent="-285750">
              <a:buFont typeface="Arial" panose="020B0604020202020204" pitchFamily="34" charset="0"/>
              <a:buChar char="•"/>
            </a:pPr>
            <a:r>
              <a:rPr lang="en-US" sz="2800" dirty="0">
                <a:solidFill>
                  <a:srgbClr val="92D050"/>
                </a:solidFill>
              </a:rPr>
              <a:t>Productivity</a:t>
            </a:r>
          </a:p>
          <a:p>
            <a:pPr marL="742950" lvl="1" indent="-285750">
              <a:buFont typeface="Arial" panose="020B0604020202020204" pitchFamily="34" charset="0"/>
              <a:buChar char="•"/>
            </a:pPr>
            <a:r>
              <a:rPr lang="en-US" sz="2400" dirty="0">
                <a:solidFill>
                  <a:srgbClr val="92D050"/>
                </a:solidFill>
              </a:rPr>
              <a:t>Publishing</a:t>
            </a:r>
          </a:p>
          <a:p>
            <a:pPr marL="742950" lvl="1" indent="-285750">
              <a:buFont typeface="Arial" panose="020B0604020202020204" pitchFamily="34" charset="0"/>
              <a:buChar char="•"/>
            </a:pPr>
            <a:r>
              <a:rPr lang="en-US" sz="2400" dirty="0">
                <a:solidFill>
                  <a:srgbClr val="92D050"/>
                </a:solidFill>
              </a:rPr>
              <a:t>Knowledge creation</a:t>
            </a:r>
          </a:p>
          <a:p>
            <a:pPr marL="742950" lvl="1" indent="-285750">
              <a:buFont typeface="Arial" panose="020B0604020202020204" pitchFamily="34" charset="0"/>
              <a:buChar char="•"/>
            </a:pPr>
            <a:r>
              <a:rPr lang="en-US" sz="2400" dirty="0">
                <a:solidFill>
                  <a:srgbClr val="92D050"/>
                </a:solidFill>
              </a:rPr>
              <a:t>Career advancement</a:t>
            </a: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004144" flipH="1">
            <a:off x="8206151" y="1725551"/>
            <a:ext cx="593822" cy="1598128"/>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7247956">
            <a:off x="8124937" y="4565536"/>
            <a:ext cx="1694177" cy="847089"/>
          </a:xfrm>
          <a:prstGeom prst="rect">
            <a:avLst/>
          </a:prstGeom>
        </p:spPr>
      </p:pic>
      <p:sp>
        <p:nvSpPr>
          <p:cNvPr id="20" name="Rectangle 19"/>
          <p:cNvSpPr/>
          <p:nvPr/>
        </p:nvSpPr>
        <p:spPr>
          <a:xfrm>
            <a:off x="1656546" y="6312106"/>
            <a:ext cx="4572000" cy="276999"/>
          </a:xfrm>
          <a:prstGeom prst="rect">
            <a:avLst/>
          </a:prstGeom>
        </p:spPr>
        <p:txBody>
          <a:bodyPr>
            <a:spAutoFit/>
          </a:bodyPr>
          <a:lstStyle/>
          <a:p>
            <a:r>
              <a:rPr lang="en-US" sz="1200" dirty="0" smtClean="0">
                <a:solidFill>
                  <a:prstClr val="white">
                    <a:lumMod val="50000"/>
                  </a:prstClr>
                </a:solidFill>
              </a:rPr>
              <a:t>http</a:t>
            </a:r>
            <a:r>
              <a:rPr lang="en-US" sz="1200" dirty="0">
                <a:solidFill>
                  <a:prstClr val="white">
                    <a:lumMod val="50000"/>
                  </a:prstClr>
                </a:solidFill>
              </a:rPr>
              <a:t>://www.pd4pic.com/images800_/carrot-orange-vegetable.png</a:t>
            </a:r>
          </a:p>
        </p:txBody>
      </p:sp>
      <p:sp>
        <p:nvSpPr>
          <p:cNvPr id="21" name="Rectangle 20"/>
          <p:cNvSpPr/>
          <p:nvPr/>
        </p:nvSpPr>
        <p:spPr>
          <a:xfrm>
            <a:off x="8472507" y="3284498"/>
            <a:ext cx="567296" cy="830997"/>
          </a:xfrm>
          <a:prstGeom prst="rect">
            <a:avLst/>
          </a:prstGeom>
        </p:spPr>
        <p:txBody>
          <a:bodyPr wrap="square">
            <a:spAutoFit/>
          </a:bodyPr>
          <a:lstStyle/>
          <a:p>
            <a:r>
              <a:rPr lang="en-US" sz="4800" dirty="0" smtClean="0">
                <a:solidFill>
                  <a:prstClr val="white">
                    <a:lumMod val="50000"/>
                  </a:prstClr>
                </a:solidFill>
              </a:rPr>
              <a:t>+</a:t>
            </a:r>
            <a:endParaRPr lang="en-US" sz="4800" dirty="0">
              <a:solidFill>
                <a:prstClr val="white">
                  <a:lumMod val="50000"/>
                </a:prstClr>
              </a:solidFill>
            </a:endParaRPr>
          </a:p>
        </p:txBody>
      </p:sp>
      <p:sp>
        <p:nvSpPr>
          <p:cNvPr id="22" name="Rectangle 21"/>
          <p:cNvSpPr/>
          <p:nvPr/>
        </p:nvSpPr>
        <p:spPr>
          <a:xfrm>
            <a:off x="6538842" y="6312106"/>
            <a:ext cx="4572000" cy="276999"/>
          </a:xfrm>
          <a:prstGeom prst="rect">
            <a:avLst/>
          </a:prstGeom>
        </p:spPr>
        <p:txBody>
          <a:bodyPr>
            <a:spAutoFit/>
          </a:bodyPr>
          <a:lstStyle/>
          <a:p>
            <a:r>
              <a:rPr lang="en-US" sz="1200" dirty="0">
                <a:solidFill>
                  <a:prstClr val="white">
                    <a:lumMod val="50000"/>
                  </a:prstClr>
                </a:solidFill>
              </a:rPr>
              <a:t>http://www.pd4pic.com/images/stick-outline-tree-branch-wood.png</a:t>
            </a:r>
          </a:p>
        </p:txBody>
      </p:sp>
      <p:sp>
        <p:nvSpPr>
          <p:cNvPr id="12" name="Rectangle 11"/>
          <p:cNvSpPr/>
          <p:nvPr/>
        </p:nvSpPr>
        <p:spPr>
          <a:xfrm rot="19595855">
            <a:off x="2445240" y="2792056"/>
            <a:ext cx="6149452" cy="984885"/>
          </a:xfrm>
          <a:prstGeom prst="rect">
            <a:avLst/>
          </a:prstGeom>
          <a:solidFill>
            <a:schemeClr val="tx1">
              <a:lumMod val="95000"/>
              <a:lumOff val="5000"/>
            </a:schemeClr>
          </a:solidFill>
          <a:ln>
            <a:solidFill>
              <a:srgbClr val="92D050"/>
            </a:solidFill>
          </a:ln>
        </p:spPr>
        <p:txBody>
          <a:bodyPr wrap="square" lIns="274320" tIns="182880" rIns="274320" bIns="182880">
            <a:spAutoFit/>
          </a:bodyPr>
          <a:lstStyle/>
          <a:p>
            <a:pPr algn="ctr"/>
            <a:r>
              <a:rPr lang="en-US" sz="4000" dirty="0">
                <a:solidFill>
                  <a:srgbClr val="92D050"/>
                </a:solidFill>
              </a:rPr>
              <a:t>¿ </a:t>
            </a:r>
            <a:r>
              <a:rPr lang="en-US" sz="4000" dirty="0" smtClean="0">
                <a:solidFill>
                  <a:srgbClr val="92D050"/>
                </a:solidFill>
                <a:ea typeface="Calibri" panose="020F0502020204030204" pitchFamily="34" charset="0"/>
                <a:cs typeface="Times New Roman" panose="02020603050405020304" pitchFamily="18" charset="0"/>
              </a:rPr>
              <a:t>SOMETHING ELSE?</a:t>
            </a:r>
            <a:endParaRPr lang="en-US" sz="2400" dirty="0">
              <a:solidFill>
                <a:srgbClr val="92D050"/>
              </a:solidFill>
            </a:endParaRPr>
          </a:p>
        </p:txBody>
      </p:sp>
    </p:spTree>
    <p:extLst>
      <p:ext uri="{BB962C8B-B14F-4D97-AF65-F5344CB8AC3E}">
        <p14:creationId xmlns:p14="http://schemas.microsoft.com/office/powerpoint/2010/main" val="34458437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xEl>
                                              <p:pRg st="0" end="0"/>
                                            </p:txEl>
                                          </p:spTgt>
                                        </p:tgtEl>
                                        <p:attrNameLst>
                                          <p:attrName>style.visibility</p:attrName>
                                        </p:attrNameLst>
                                      </p:cBhvr>
                                      <p:to>
                                        <p:strVal val="visible"/>
                                      </p:to>
                                    </p:set>
                                    <p:animEffect transition="in" filter="fade">
                                      <p:cBhvr>
                                        <p:cTn id="18" dur="500"/>
                                        <p:tgtEl>
                                          <p:spTgt spid="16">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animEffect transition="in" filter="fade">
                                      <p:cBhvr>
                                        <p:cTn id="21" dur="500"/>
                                        <p:tgtEl>
                                          <p:spTgt spid="16">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xEl>
                                              <p:pRg st="3" end="3"/>
                                            </p:txEl>
                                          </p:spTgt>
                                        </p:tgtEl>
                                        <p:attrNameLst>
                                          <p:attrName>style.visibility</p:attrName>
                                        </p:attrNameLst>
                                      </p:cBhvr>
                                      <p:to>
                                        <p:strVal val="visible"/>
                                      </p:to>
                                    </p:set>
                                    <p:animEffect transition="in" filter="fade">
                                      <p:cBhvr>
                                        <p:cTn id="27" dur="500"/>
                                        <p:tgtEl>
                                          <p:spTgt spid="16">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p:bldP spid="20" grpId="0"/>
      <p:bldP spid="21" grpId="0"/>
      <p:bldP spid="22"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6629401" y="1253788"/>
            <a:ext cx="3762375" cy="4737551"/>
          </a:xfrm>
        </p:spPr>
        <p:txBody>
          <a:bodyPr>
            <a:noAutofit/>
          </a:bodyPr>
          <a:lstStyle/>
          <a:p>
            <a:pPr>
              <a:spcBef>
                <a:spcPts val="0"/>
              </a:spcBef>
              <a:buClr>
                <a:schemeClr val="accent1">
                  <a:lumMod val="75000"/>
                </a:schemeClr>
              </a:buClr>
              <a:buSzPct val="100000"/>
            </a:pPr>
            <a:r>
              <a:rPr lang="en-US" sz="1800" dirty="0">
                <a:ea typeface="ＭＳ Ｐゴシック" pitchFamily="34" charset="-128"/>
              </a:rPr>
              <a:t>Natural disaster </a:t>
            </a:r>
          </a:p>
          <a:p>
            <a:pPr>
              <a:spcBef>
                <a:spcPts val="0"/>
              </a:spcBef>
              <a:buClr>
                <a:schemeClr val="accent1">
                  <a:lumMod val="75000"/>
                </a:schemeClr>
              </a:buClr>
              <a:buSzPct val="100000"/>
            </a:pPr>
            <a:r>
              <a:rPr lang="en-US" sz="1800" dirty="0">
                <a:ea typeface="ＭＳ Ｐゴシック" pitchFamily="34" charset="-128"/>
              </a:rPr>
              <a:t>Facilities infrastructure failure </a:t>
            </a:r>
          </a:p>
          <a:p>
            <a:pPr>
              <a:spcBef>
                <a:spcPts val="0"/>
              </a:spcBef>
              <a:buClr>
                <a:schemeClr val="accent1">
                  <a:lumMod val="75000"/>
                </a:schemeClr>
              </a:buClr>
              <a:buSzPct val="100000"/>
            </a:pPr>
            <a:r>
              <a:rPr lang="en-US" sz="1800" dirty="0">
                <a:ea typeface="ＭＳ Ｐゴシック" pitchFamily="34" charset="-128"/>
              </a:rPr>
              <a:t>Storage failure </a:t>
            </a:r>
          </a:p>
          <a:p>
            <a:pPr>
              <a:spcBef>
                <a:spcPts val="0"/>
              </a:spcBef>
              <a:buClr>
                <a:schemeClr val="accent1">
                  <a:lumMod val="75000"/>
                </a:schemeClr>
              </a:buClr>
              <a:buSzPct val="100000"/>
            </a:pPr>
            <a:r>
              <a:rPr lang="en-US" sz="1800" dirty="0">
                <a:ea typeface="ＭＳ Ｐゴシック" pitchFamily="34" charset="-128"/>
              </a:rPr>
              <a:t>Server hardware/software failure</a:t>
            </a:r>
          </a:p>
          <a:p>
            <a:pPr>
              <a:spcBef>
                <a:spcPts val="0"/>
              </a:spcBef>
              <a:buClr>
                <a:schemeClr val="accent1">
                  <a:lumMod val="75000"/>
                </a:schemeClr>
              </a:buClr>
              <a:buSzPct val="100000"/>
            </a:pPr>
            <a:r>
              <a:rPr lang="en-US" sz="1800" dirty="0">
                <a:ea typeface="ＭＳ Ｐゴシック" pitchFamily="34" charset="-128"/>
              </a:rPr>
              <a:t>Application software failure</a:t>
            </a:r>
          </a:p>
          <a:p>
            <a:pPr>
              <a:spcBef>
                <a:spcPts val="0"/>
              </a:spcBef>
              <a:buClr>
                <a:schemeClr val="accent1">
                  <a:lumMod val="75000"/>
                </a:schemeClr>
              </a:buClr>
              <a:buSzPct val="100000"/>
            </a:pPr>
            <a:r>
              <a:rPr lang="en-US" sz="1800" dirty="0">
                <a:ea typeface="ＭＳ Ｐゴシック" pitchFamily="34" charset="-128"/>
              </a:rPr>
              <a:t>External dependencies (e.g. PKI failure)</a:t>
            </a:r>
          </a:p>
          <a:p>
            <a:pPr>
              <a:spcBef>
                <a:spcPts val="0"/>
              </a:spcBef>
              <a:buClr>
                <a:schemeClr val="accent1">
                  <a:lumMod val="75000"/>
                </a:schemeClr>
              </a:buClr>
              <a:buSzPct val="100000"/>
            </a:pPr>
            <a:r>
              <a:rPr lang="en-US" sz="1800" dirty="0">
                <a:ea typeface="ＭＳ Ｐゴシック" pitchFamily="34" charset="-128"/>
              </a:rPr>
              <a:t>Format obsolescence</a:t>
            </a:r>
          </a:p>
          <a:p>
            <a:pPr>
              <a:spcBef>
                <a:spcPts val="0"/>
              </a:spcBef>
              <a:buClr>
                <a:schemeClr val="accent1">
                  <a:lumMod val="75000"/>
                </a:schemeClr>
              </a:buClr>
              <a:buSzPct val="100000"/>
            </a:pPr>
            <a:r>
              <a:rPr lang="en-US" sz="1800" dirty="0">
                <a:ea typeface="ＭＳ Ｐゴシック" pitchFamily="34" charset="-128"/>
              </a:rPr>
              <a:t>Legal encumbrance </a:t>
            </a:r>
          </a:p>
          <a:p>
            <a:pPr>
              <a:spcBef>
                <a:spcPts val="0"/>
              </a:spcBef>
              <a:buClr>
                <a:schemeClr val="accent1">
                  <a:lumMod val="75000"/>
                </a:schemeClr>
              </a:buClr>
              <a:buSzPct val="100000"/>
            </a:pPr>
            <a:r>
              <a:rPr lang="en-US" sz="1800" dirty="0">
                <a:ea typeface="ＭＳ Ｐゴシック" pitchFamily="34" charset="-128"/>
              </a:rPr>
              <a:t>Human error</a:t>
            </a:r>
          </a:p>
          <a:p>
            <a:pPr>
              <a:spcBef>
                <a:spcPts val="0"/>
              </a:spcBef>
              <a:buClr>
                <a:schemeClr val="accent1">
                  <a:lumMod val="75000"/>
                </a:schemeClr>
              </a:buClr>
              <a:buSzPct val="100000"/>
            </a:pPr>
            <a:r>
              <a:rPr lang="en-US" sz="1800" dirty="0">
                <a:ea typeface="ＭＳ Ｐゴシック" pitchFamily="34" charset="-128"/>
              </a:rPr>
              <a:t>Malicious attack by human or automated agents</a:t>
            </a:r>
          </a:p>
          <a:p>
            <a:pPr>
              <a:spcBef>
                <a:spcPts val="0"/>
              </a:spcBef>
              <a:buClr>
                <a:schemeClr val="accent1">
                  <a:lumMod val="75000"/>
                </a:schemeClr>
              </a:buClr>
              <a:buSzPct val="100000"/>
            </a:pPr>
            <a:r>
              <a:rPr lang="en-US" sz="1800" dirty="0">
                <a:ea typeface="ＭＳ Ｐゴシック" pitchFamily="34" charset="-128"/>
              </a:rPr>
              <a:t>Loss of staffing competencies</a:t>
            </a:r>
          </a:p>
          <a:p>
            <a:pPr>
              <a:spcBef>
                <a:spcPts val="0"/>
              </a:spcBef>
              <a:buClr>
                <a:schemeClr val="accent1">
                  <a:lumMod val="75000"/>
                </a:schemeClr>
              </a:buClr>
              <a:buSzPct val="100000"/>
            </a:pPr>
            <a:r>
              <a:rPr lang="en-US" sz="1800" dirty="0">
                <a:ea typeface="ＭＳ Ｐゴシック" pitchFamily="34" charset="-128"/>
              </a:rPr>
              <a:t>Loss of institutional commitment </a:t>
            </a:r>
          </a:p>
          <a:p>
            <a:pPr>
              <a:spcBef>
                <a:spcPts val="0"/>
              </a:spcBef>
              <a:buClr>
                <a:schemeClr val="accent1">
                  <a:lumMod val="75000"/>
                </a:schemeClr>
              </a:buClr>
              <a:buSzPct val="100000"/>
            </a:pPr>
            <a:r>
              <a:rPr lang="en-US" sz="1800" dirty="0">
                <a:ea typeface="ＭＳ Ｐゴシック" pitchFamily="34" charset="-128"/>
              </a:rPr>
              <a:t>Loss of financial stability </a:t>
            </a:r>
          </a:p>
          <a:p>
            <a:pPr>
              <a:spcBef>
                <a:spcPts val="0"/>
              </a:spcBef>
              <a:buClr>
                <a:schemeClr val="accent1">
                  <a:lumMod val="75000"/>
                </a:schemeClr>
              </a:buClr>
              <a:buSzPct val="100000"/>
            </a:pPr>
            <a:r>
              <a:rPr lang="en-US" sz="1800" dirty="0">
                <a:ea typeface="ＭＳ Ｐゴシック" pitchFamily="34" charset="-128"/>
              </a:rPr>
              <a:t>Changes in user expectations and requirements</a:t>
            </a:r>
          </a:p>
          <a:p>
            <a:pPr>
              <a:spcBef>
                <a:spcPts val="0"/>
              </a:spcBef>
              <a:buClr>
                <a:srgbClr val="177F8A"/>
              </a:buClr>
              <a:buSzPct val="100000"/>
            </a:pPr>
            <a:endParaRPr lang="en-US" sz="1800" dirty="0">
              <a:ea typeface="ＭＳ Ｐゴシック" pitchFamily="34" charset="-128"/>
            </a:endParaRPr>
          </a:p>
        </p:txBody>
      </p:sp>
      <p:sp>
        <p:nvSpPr>
          <p:cNvPr id="13314" name="Title 1"/>
          <p:cNvSpPr>
            <a:spLocks noGrp="1"/>
          </p:cNvSpPr>
          <p:nvPr>
            <p:ph type="title"/>
          </p:nvPr>
        </p:nvSpPr>
        <p:spPr>
          <a:xfrm>
            <a:off x="1524000" y="489266"/>
            <a:ext cx="9144000" cy="701018"/>
          </a:xfrm>
        </p:spPr>
        <p:txBody>
          <a:bodyPr>
            <a:normAutofit/>
          </a:bodyPr>
          <a:lstStyle/>
          <a:p>
            <a:r>
              <a:rPr lang="en-US" dirty="0" smtClean="0">
                <a:ea typeface="ＭＳ Ｐゴシック" pitchFamily="34" charset="-128"/>
              </a:rPr>
              <a:t>The World of Data Around Us: Data Loss</a:t>
            </a:r>
          </a:p>
        </p:txBody>
      </p:sp>
      <p:pic>
        <p:nvPicPr>
          <p:cNvPr id="6" name="Picture 2" descr="http://farm3.staticflickr.com/2552/3718131356_7d3486875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9004" y="1362075"/>
            <a:ext cx="2929485" cy="1951038"/>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p:cNvSpPr txBox="1"/>
          <p:nvPr/>
        </p:nvSpPr>
        <p:spPr>
          <a:xfrm rot="16200000">
            <a:off x="4417753" y="1964633"/>
            <a:ext cx="2676102" cy="230832"/>
          </a:xfrm>
          <a:prstGeom prst="rect">
            <a:avLst/>
          </a:prstGeom>
          <a:noFill/>
        </p:spPr>
        <p:txBody>
          <a:bodyPr wrap="square" rtlCol="0">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a:t>
            </a:r>
            <a:r>
              <a:rPr lang="en-US" sz="900" dirty="0" err="1">
                <a:solidFill>
                  <a:prstClr val="white">
                    <a:lumMod val="75000"/>
                  </a:prstClr>
                </a:solidFill>
                <a:latin typeface="Arial" charset="0"/>
                <a:cs typeface="Arial" charset="0"/>
              </a:rPr>
              <a:t>Sharyn</a:t>
            </a:r>
            <a:r>
              <a:rPr lang="en-US" sz="900" dirty="0">
                <a:solidFill>
                  <a:prstClr val="white">
                    <a:lumMod val="75000"/>
                  </a:prstClr>
                </a:solidFill>
                <a:latin typeface="Arial" charset="0"/>
                <a:cs typeface="Arial" charset="0"/>
              </a:rPr>
              <a:t> Morrow on Flickr</a:t>
            </a:r>
          </a:p>
        </p:txBody>
      </p:sp>
      <p:pic>
        <p:nvPicPr>
          <p:cNvPr id="10242" name="Picture 2" descr="http://farm4.staticflickr.com/3038/3091261141_7c76d2d97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8517" y="3552826"/>
            <a:ext cx="3999610" cy="2655742"/>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p:cNvSpPr txBox="1"/>
          <p:nvPr/>
        </p:nvSpPr>
        <p:spPr>
          <a:xfrm rot="16200000">
            <a:off x="4990096" y="4843385"/>
            <a:ext cx="2676102" cy="230832"/>
          </a:xfrm>
          <a:prstGeom prst="rect">
            <a:avLst/>
          </a:prstGeom>
          <a:noFill/>
        </p:spPr>
        <p:txBody>
          <a:bodyPr wrap="square" rtlCol="0">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a:t>
            </a:r>
            <a:r>
              <a:rPr lang="en-US" sz="900" dirty="0" err="1">
                <a:solidFill>
                  <a:prstClr val="white">
                    <a:lumMod val="75000"/>
                  </a:prstClr>
                </a:solidFill>
                <a:latin typeface="Arial" charset="0"/>
                <a:cs typeface="Arial" charset="0"/>
              </a:rPr>
              <a:t>momboleum</a:t>
            </a:r>
            <a:r>
              <a:rPr lang="en-US" sz="900" dirty="0">
                <a:solidFill>
                  <a:prstClr val="white">
                    <a:lumMod val="75000"/>
                  </a:prstClr>
                </a:solidFill>
                <a:latin typeface="Arial" charset="0"/>
                <a:cs typeface="Arial" charset="0"/>
              </a:rPr>
              <a:t>  on Flickr</a:t>
            </a:r>
          </a:p>
        </p:txBody>
      </p:sp>
    </p:spTree>
    <p:extLst>
      <p:ext uri="{BB962C8B-B14F-4D97-AF65-F5344CB8AC3E}">
        <p14:creationId xmlns:p14="http://schemas.microsoft.com/office/powerpoint/2010/main" val="157027152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Overview</a:t>
            </a:r>
            <a:endParaRPr lang="en-US" dirty="0"/>
          </a:p>
        </p:txBody>
      </p:sp>
      <p:sp>
        <p:nvSpPr>
          <p:cNvPr id="3" name="Content Placeholder 2"/>
          <p:cNvSpPr>
            <a:spLocks noGrp="1"/>
          </p:cNvSpPr>
          <p:nvPr>
            <p:ph idx="1"/>
          </p:nvPr>
        </p:nvSpPr>
        <p:spPr/>
        <p:txBody>
          <a:bodyPr>
            <a:normAutofit/>
          </a:bodyPr>
          <a:lstStyle/>
          <a:p>
            <a:r>
              <a:rPr lang="en-US" dirty="0" smtClean="0"/>
              <a:t>Why manage data / what is data management</a:t>
            </a:r>
          </a:p>
          <a:p>
            <a:r>
              <a:rPr lang="en-US" dirty="0" smtClean="0"/>
              <a:t>Data lifecycle and data management plans</a:t>
            </a:r>
          </a:p>
          <a:p>
            <a:r>
              <a:rPr lang="en-US" dirty="0" smtClean="0"/>
              <a:t>Data types, stages and formats</a:t>
            </a:r>
          </a:p>
          <a:p>
            <a:r>
              <a:rPr lang="en-US" dirty="0" smtClean="0"/>
              <a:t>Data organization / tips, tools and techniques</a:t>
            </a:r>
          </a:p>
          <a:p>
            <a:r>
              <a:rPr lang="en-US" dirty="0" smtClean="0"/>
              <a:t>Research data profiles</a:t>
            </a:r>
          </a:p>
          <a:p>
            <a:r>
              <a:rPr lang="en-US" dirty="0" smtClean="0"/>
              <a:t>Contextual metadata</a:t>
            </a:r>
          </a:p>
          <a:p>
            <a:r>
              <a:rPr lang="en-US" dirty="0" smtClean="0"/>
              <a:t>Software carpentry: </a:t>
            </a:r>
            <a:r>
              <a:rPr lang="en-US" dirty="0" err="1" smtClean="0"/>
              <a:t>git</a:t>
            </a:r>
            <a:r>
              <a:rPr lang="en-US" dirty="0" smtClean="0"/>
              <a:t> bash command line, tools, and basic scripting</a:t>
            </a:r>
          </a:p>
          <a:p>
            <a:r>
              <a:rPr lang="en-US" dirty="0" smtClean="0"/>
              <a:t>Intellectual property and licensing</a:t>
            </a:r>
          </a:p>
          <a:p>
            <a:r>
              <a:rPr lang="en-US" dirty="0" smtClean="0"/>
              <a:t>Sharing data, data repositories and data preservation</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2" name="Rectangle 2"/>
          <p:cNvSpPr>
            <a:spLocks noGrp="1" noRot="1" noChangeArrowheads="1"/>
          </p:cNvSpPr>
          <p:nvPr>
            <p:ph type="title" idx="4294967295"/>
          </p:nvPr>
        </p:nvSpPr>
        <p:spPr>
          <a:xfrm>
            <a:off x="1524000" y="254000"/>
            <a:ext cx="9144000" cy="1143000"/>
          </a:xfrm>
        </p:spPr>
        <p:txBody>
          <a:bodyPr>
            <a:normAutofit/>
          </a:bodyPr>
          <a:lstStyle/>
          <a:p>
            <a:pPr algn="ctr" eaLnBrk="1" hangingPunct="1">
              <a:defRPr/>
            </a:pPr>
            <a:r>
              <a:rPr lang="en-US" sz="3600" dirty="0">
                <a:solidFill>
                  <a:schemeClr val="accent1">
                    <a:lumMod val="75000"/>
                  </a:schemeClr>
                </a:solidFill>
                <a:effectLst/>
              </a:rPr>
              <a:t>Poor Data Management Affects Everyone </a:t>
            </a:r>
          </a:p>
        </p:txBody>
      </p:sp>
      <p:sp>
        <p:nvSpPr>
          <p:cNvPr id="1013763" name="Rectangle 3"/>
          <p:cNvSpPr>
            <a:spLocks noGrp="1" noChangeArrowheads="1"/>
          </p:cNvSpPr>
          <p:nvPr>
            <p:ph type="body" idx="4294967295"/>
          </p:nvPr>
        </p:nvSpPr>
        <p:spPr>
          <a:xfrm>
            <a:off x="1702676" y="1257300"/>
            <a:ext cx="8965324" cy="4419600"/>
          </a:xfrm>
        </p:spPr>
        <p:txBody>
          <a:bodyPr>
            <a:normAutofit fontScale="62500" lnSpcReduction="20000"/>
          </a:bodyPr>
          <a:lstStyle/>
          <a:p>
            <a:pPr marL="109728" indent="0">
              <a:lnSpc>
                <a:spcPct val="80000"/>
              </a:lnSpc>
              <a:buClr>
                <a:schemeClr val="accent1">
                  <a:lumMod val="75000"/>
                </a:schemeClr>
              </a:buClr>
              <a:buSzPct val="95000"/>
              <a:buNone/>
            </a:pPr>
            <a:r>
              <a:rPr lang="en-US" sz="2800" b="1" dirty="0"/>
              <a:t>“MEDICARE PAYMENT ERRORS NEAR $20B”</a:t>
            </a:r>
            <a:r>
              <a:rPr lang="en-US" sz="2800" dirty="0"/>
              <a:t> </a:t>
            </a:r>
            <a:r>
              <a:rPr lang="en-US" sz="2800" i="1" dirty="0"/>
              <a:t>(CNN) December 2004</a:t>
            </a:r>
          </a:p>
          <a:p>
            <a:pPr marL="109728" indent="0">
              <a:lnSpc>
                <a:spcPct val="80000"/>
              </a:lnSpc>
              <a:buClr>
                <a:schemeClr val="accent1">
                  <a:lumMod val="75000"/>
                </a:schemeClr>
              </a:buClr>
              <a:buSzPct val="95000"/>
              <a:buNone/>
            </a:pPr>
            <a:r>
              <a:rPr lang="en-US" sz="2800" i="1" dirty="0"/>
              <a:t>     Miscoding and Billing Errors from Doctors and Hospitals totaled $20,000,000,000 in FY </a:t>
            </a:r>
          </a:p>
          <a:p>
            <a:pPr marL="109728" indent="0">
              <a:lnSpc>
                <a:spcPct val="80000"/>
              </a:lnSpc>
              <a:buClr>
                <a:schemeClr val="accent1">
                  <a:lumMod val="75000"/>
                </a:schemeClr>
              </a:buClr>
              <a:buSzPct val="95000"/>
              <a:buNone/>
            </a:pPr>
            <a:r>
              <a:rPr lang="en-US" sz="2800" i="1" dirty="0"/>
              <a:t>     2003    (9.3% error rate) . The error rate measured claims that were paid despite being </a:t>
            </a:r>
          </a:p>
          <a:p>
            <a:pPr marL="109728" indent="0">
              <a:lnSpc>
                <a:spcPct val="80000"/>
              </a:lnSpc>
              <a:buClr>
                <a:schemeClr val="accent1">
                  <a:lumMod val="75000"/>
                </a:schemeClr>
              </a:buClr>
              <a:buSzPct val="95000"/>
              <a:buNone/>
            </a:pPr>
            <a:r>
              <a:rPr lang="en-US" sz="2800" i="1" dirty="0"/>
              <a:t>     medically unnecessary, inadequately documented or improperly coded. In some </a:t>
            </a:r>
          </a:p>
          <a:p>
            <a:pPr marL="109728" indent="0">
              <a:lnSpc>
                <a:spcPct val="80000"/>
              </a:lnSpc>
              <a:buClr>
                <a:schemeClr val="accent1">
                  <a:lumMod val="75000"/>
                </a:schemeClr>
              </a:buClr>
              <a:buSzPct val="95000"/>
              <a:buNone/>
            </a:pPr>
            <a:r>
              <a:rPr lang="en-US" sz="2800" i="1" dirty="0"/>
              <a:t>     instances, Medicare asked health care providers for medical records to back up their </a:t>
            </a:r>
          </a:p>
          <a:p>
            <a:pPr marL="109728" indent="0">
              <a:lnSpc>
                <a:spcPct val="80000"/>
              </a:lnSpc>
              <a:buClr>
                <a:schemeClr val="accent1">
                  <a:lumMod val="75000"/>
                </a:schemeClr>
              </a:buClr>
              <a:buSzPct val="95000"/>
              <a:buNone/>
            </a:pPr>
            <a:r>
              <a:rPr lang="en-US" sz="2800" i="1" dirty="0"/>
              <a:t>     claims and got no response.  The survey did not document instances of alleged fraud.    </a:t>
            </a:r>
          </a:p>
          <a:p>
            <a:pPr marL="109728" indent="0">
              <a:lnSpc>
                <a:spcPct val="80000"/>
              </a:lnSpc>
              <a:buClr>
                <a:schemeClr val="accent1">
                  <a:lumMod val="75000"/>
                </a:schemeClr>
              </a:buClr>
              <a:buSzPct val="95000"/>
              <a:buNone/>
            </a:pPr>
            <a:r>
              <a:rPr lang="en-US" sz="2800" i="1" dirty="0"/>
              <a:t>    This error rate actually was an improvement over the previous fiscal year (9.8% error rate).</a:t>
            </a:r>
          </a:p>
          <a:p>
            <a:pPr>
              <a:lnSpc>
                <a:spcPct val="80000"/>
              </a:lnSpc>
              <a:buClr>
                <a:schemeClr val="accent1">
                  <a:lumMod val="75000"/>
                </a:schemeClr>
              </a:buClr>
              <a:buSzPct val="95000"/>
              <a:buFont typeface="Arial" pitchFamily="34" charset="0"/>
              <a:buChar char="•"/>
            </a:pPr>
            <a:endParaRPr lang="en-US" sz="2800" b="1" i="1" dirty="0"/>
          </a:p>
          <a:p>
            <a:pPr marL="109728" indent="0">
              <a:lnSpc>
                <a:spcPct val="80000"/>
              </a:lnSpc>
              <a:buClr>
                <a:schemeClr val="accent1">
                  <a:lumMod val="75000"/>
                </a:schemeClr>
              </a:buClr>
              <a:buSzPct val="95000"/>
              <a:buNone/>
            </a:pPr>
            <a:r>
              <a:rPr lang="en-US" sz="2800" b="1" dirty="0"/>
              <a:t>“AUDIT:  JUSTICE STATS ON ANTI-TERROR CASES FLAWED” </a:t>
            </a:r>
            <a:r>
              <a:rPr lang="en-US" sz="2800" dirty="0"/>
              <a:t>(AP) February 2007</a:t>
            </a:r>
          </a:p>
          <a:p>
            <a:pPr marL="109728" indent="0">
              <a:lnSpc>
                <a:spcPct val="80000"/>
              </a:lnSpc>
              <a:buClr>
                <a:schemeClr val="accent1">
                  <a:lumMod val="75000"/>
                </a:schemeClr>
              </a:buClr>
              <a:buSzPct val="95000"/>
              <a:buNone/>
            </a:pPr>
            <a:r>
              <a:rPr lang="en-US" sz="2800" i="1" dirty="0"/>
              <a:t>     The Justice Department Inspector General found only two sets of data out of 26  </a:t>
            </a:r>
          </a:p>
          <a:p>
            <a:pPr marL="109728" indent="0">
              <a:lnSpc>
                <a:spcPct val="80000"/>
              </a:lnSpc>
              <a:buClr>
                <a:schemeClr val="accent1">
                  <a:lumMod val="75000"/>
                </a:schemeClr>
              </a:buClr>
              <a:buSzPct val="95000"/>
              <a:buNone/>
            </a:pPr>
            <a:r>
              <a:rPr lang="en-US" sz="2800" i="1" dirty="0"/>
              <a:t>     concerning terrorism attacks were accurate.  The Justice Department uses these   </a:t>
            </a:r>
          </a:p>
          <a:p>
            <a:pPr marL="109728" indent="0">
              <a:lnSpc>
                <a:spcPct val="80000"/>
              </a:lnSpc>
              <a:buClr>
                <a:schemeClr val="accent1">
                  <a:lumMod val="75000"/>
                </a:schemeClr>
              </a:buClr>
              <a:buSzPct val="95000"/>
              <a:buNone/>
            </a:pPr>
            <a:r>
              <a:rPr lang="en-US" sz="2800" i="1" dirty="0"/>
              <a:t>     statistics to argue for their budget.  The Inspector General said the data “appear to be </a:t>
            </a:r>
          </a:p>
          <a:p>
            <a:pPr marL="109728" indent="0">
              <a:lnSpc>
                <a:spcPct val="80000"/>
              </a:lnSpc>
              <a:buClr>
                <a:schemeClr val="accent1">
                  <a:lumMod val="75000"/>
                </a:schemeClr>
              </a:buClr>
              <a:buSzPct val="95000"/>
              <a:buNone/>
            </a:pPr>
            <a:r>
              <a:rPr lang="en-US" sz="2800" i="1" dirty="0"/>
              <a:t>     the result of decentralized and haphazard methods of collections … and do not appear </a:t>
            </a:r>
          </a:p>
          <a:p>
            <a:pPr marL="109728" indent="0">
              <a:lnSpc>
                <a:spcPct val="80000"/>
              </a:lnSpc>
              <a:buClr>
                <a:schemeClr val="accent1">
                  <a:lumMod val="75000"/>
                </a:schemeClr>
              </a:buClr>
              <a:buSzPct val="95000"/>
              <a:buNone/>
            </a:pPr>
            <a:r>
              <a:rPr lang="en-US" sz="2800" i="1" dirty="0"/>
              <a:t>     to be intentional.” </a:t>
            </a:r>
          </a:p>
          <a:p>
            <a:pPr>
              <a:lnSpc>
                <a:spcPct val="80000"/>
              </a:lnSpc>
              <a:buClr>
                <a:schemeClr val="accent1">
                  <a:lumMod val="75000"/>
                </a:schemeClr>
              </a:buClr>
              <a:buSzPct val="95000"/>
              <a:buFont typeface="Arial" pitchFamily="34" charset="0"/>
              <a:buChar char="•"/>
            </a:pPr>
            <a:endParaRPr lang="en-US" sz="2800" b="1" dirty="0"/>
          </a:p>
          <a:p>
            <a:pPr marL="109728" indent="0">
              <a:lnSpc>
                <a:spcPct val="80000"/>
              </a:lnSpc>
              <a:buClr>
                <a:schemeClr val="accent1">
                  <a:lumMod val="75000"/>
                </a:schemeClr>
              </a:buClr>
              <a:buSzPct val="95000"/>
              <a:buNone/>
            </a:pPr>
            <a:r>
              <a:rPr lang="en-US" sz="2800" b="1" dirty="0"/>
              <a:t>“OOPS! TECH ERROR WIPES OUT Alaska Info” </a:t>
            </a:r>
            <a:r>
              <a:rPr lang="en-US" sz="2800" dirty="0"/>
              <a:t>(AP) March 2007</a:t>
            </a:r>
          </a:p>
          <a:p>
            <a:pPr marL="109728" indent="0">
              <a:lnSpc>
                <a:spcPct val="80000"/>
              </a:lnSpc>
              <a:buClr>
                <a:schemeClr val="accent1">
                  <a:lumMod val="75000"/>
                </a:schemeClr>
              </a:buClr>
              <a:buSzPct val="95000"/>
              <a:buNone/>
            </a:pPr>
            <a:r>
              <a:rPr lang="en-US" sz="2800" i="1" dirty="0"/>
              <a:t>     A technician managed to delete the data and backup for the $38 billion Alaska oil   </a:t>
            </a:r>
          </a:p>
          <a:p>
            <a:pPr marL="109728" indent="0">
              <a:lnSpc>
                <a:spcPct val="80000"/>
              </a:lnSpc>
              <a:buClr>
                <a:schemeClr val="accent1">
                  <a:lumMod val="75000"/>
                </a:schemeClr>
              </a:buClr>
              <a:buSzPct val="95000"/>
              <a:buNone/>
            </a:pPr>
            <a:r>
              <a:rPr lang="en-US" sz="2800" i="1" dirty="0"/>
              <a:t>     revenue fund – money received by residents of the State.  Correcting the errors cost the </a:t>
            </a:r>
          </a:p>
          <a:p>
            <a:pPr marL="109728" indent="0">
              <a:lnSpc>
                <a:spcPct val="80000"/>
              </a:lnSpc>
              <a:buClr>
                <a:schemeClr val="accent1">
                  <a:lumMod val="75000"/>
                </a:schemeClr>
              </a:buClr>
              <a:buSzPct val="95000"/>
              <a:buNone/>
            </a:pPr>
            <a:r>
              <a:rPr lang="en-US" sz="2800" i="1" dirty="0"/>
              <a:t>     State an additional $220,700 (which of course was taken off the receipts to Alaska </a:t>
            </a:r>
          </a:p>
          <a:p>
            <a:pPr marL="109728" indent="0">
              <a:lnSpc>
                <a:spcPct val="80000"/>
              </a:lnSpc>
              <a:buClr>
                <a:schemeClr val="accent1">
                  <a:lumMod val="75000"/>
                </a:schemeClr>
              </a:buClr>
              <a:buSzPct val="95000"/>
              <a:buNone/>
            </a:pPr>
            <a:r>
              <a:rPr lang="en-US" sz="2800" i="1" dirty="0"/>
              <a:t>     residents.)</a:t>
            </a:r>
          </a:p>
        </p:txBody>
      </p:sp>
      <p:sp>
        <p:nvSpPr>
          <p:cNvPr id="1013764" name="Rectangle 4"/>
          <p:cNvSpPr>
            <a:spLocks noRot="1" noChangeArrowheads="1"/>
          </p:cNvSpPr>
          <p:nvPr/>
        </p:nvSpPr>
        <p:spPr bwMode="auto">
          <a:xfrm>
            <a:off x="1828800" y="457200"/>
            <a:ext cx="8534400" cy="1143000"/>
          </a:xfrm>
          <a:prstGeom prst="rect">
            <a:avLst/>
          </a:prstGeom>
          <a:noFill/>
          <a:ln w="9525">
            <a:noFill/>
            <a:miter lim="800000"/>
            <a:headEnd/>
            <a:tailEnd/>
          </a:ln>
          <a:effectLst/>
        </p:spPr>
        <p:txBody>
          <a:bodyPr anchor="ctr"/>
          <a:lstStyle/>
          <a:p>
            <a:pPr defTabSz="457200" fontAlgn="base">
              <a:spcBef>
                <a:spcPct val="0"/>
              </a:spcBef>
              <a:spcAft>
                <a:spcPct val="0"/>
              </a:spcAft>
              <a:defRPr/>
            </a:pPr>
            <a:endParaRPr lang="en-US" sz="3200">
              <a:solidFill>
                <a:srgbClr val="16515F"/>
              </a:solidFill>
              <a:effectLst>
                <a:outerShdw blurRad="38100" dist="38100" dir="2700000" algn="tl">
                  <a:srgbClr val="000000"/>
                </a:outerShdw>
              </a:effectLst>
              <a:latin typeface="Arial" charset="0"/>
              <a:cs typeface="Arial" charset="0"/>
            </a:endParaRPr>
          </a:p>
        </p:txBody>
      </p:sp>
      <p:pic>
        <p:nvPicPr>
          <p:cNvPr id="11270" name="Picture 12" descr="C:\Documents and Settings\rselbach\Local Settings\Temporary Internet Files\Content.IE5\M1RN6WL7\MCj03043230000[1].wmf"/>
          <p:cNvPicPr>
            <a:picLocks noChangeAspect="1" noChangeArrowheads="1"/>
          </p:cNvPicPr>
          <p:nvPr/>
        </p:nvPicPr>
        <p:blipFill>
          <a:blip r:embed="rId3"/>
          <a:srcRect/>
          <a:stretch>
            <a:fillRect/>
          </a:stretch>
        </p:blipFill>
        <p:spPr bwMode="auto">
          <a:xfrm>
            <a:off x="4064000" y="5549900"/>
            <a:ext cx="2362200" cy="1066800"/>
          </a:xfrm>
          <a:prstGeom prst="rect">
            <a:avLst/>
          </a:prstGeom>
          <a:noFill/>
          <a:ln w="9525">
            <a:noFill/>
            <a:miter lim="800000"/>
            <a:headEnd/>
            <a:tailEnd/>
          </a:ln>
        </p:spPr>
      </p:pic>
      <p:sp>
        <p:nvSpPr>
          <p:cNvPr id="8" name="TextBox 1"/>
          <p:cNvSpPr txBox="1">
            <a:spLocks noChangeArrowheads="1"/>
          </p:cNvSpPr>
          <p:nvPr/>
        </p:nvSpPr>
        <p:spPr bwMode="auto">
          <a:xfrm>
            <a:off x="8610600" y="6600032"/>
            <a:ext cx="1828800"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US" sz="1000" dirty="0">
                <a:solidFill>
                  <a:prstClr val="black"/>
                </a:solidFill>
              </a:rPr>
              <a:t>Slide courtesy of BLM</a:t>
            </a:r>
          </a:p>
        </p:txBody>
      </p:sp>
    </p:spTree>
    <p:extLst>
      <p:ext uri="{BB962C8B-B14F-4D97-AF65-F5344CB8AC3E}">
        <p14:creationId xmlns:p14="http://schemas.microsoft.com/office/powerpoint/2010/main" val="4160723422"/>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3" name="Rectangle 3"/>
          <p:cNvSpPr>
            <a:spLocks noGrp="1" noChangeArrowheads="1"/>
          </p:cNvSpPr>
          <p:nvPr>
            <p:ph type="body" idx="4294967295"/>
          </p:nvPr>
        </p:nvSpPr>
        <p:spPr>
          <a:xfrm>
            <a:off x="1828800" y="1447800"/>
            <a:ext cx="8382000" cy="4876800"/>
          </a:xfrm>
        </p:spPr>
        <p:txBody>
          <a:bodyPr>
            <a:normAutofit fontScale="92500"/>
          </a:bodyPr>
          <a:lstStyle/>
          <a:p>
            <a:pPr marL="109728" indent="0">
              <a:lnSpc>
                <a:spcPct val="80000"/>
              </a:lnSpc>
              <a:buClr>
                <a:schemeClr val="accent1">
                  <a:lumMod val="75000"/>
                </a:schemeClr>
              </a:buClr>
              <a:buSzPct val="95000"/>
              <a:buNone/>
              <a:defRPr/>
            </a:pPr>
            <a:r>
              <a:rPr lang="en-US" sz="2600" dirty="0"/>
              <a:t>A wildlife biologist for a small field office was the in-house GIS expert and provided support for all the staff’s GIS needs.  However, the data was stored on her own workstation.  When the biologist relocated to another office, no one understood how the data was stored or managed.</a:t>
            </a:r>
          </a:p>
          <a:p>
            <a:pPr eaLnBrk="1" hangingPunct="1">
              <a:lnSpc>
                <a:spcPct val="80000"/>
              </a:lnSpc>
              <a:buClr>
                <a:schemeClr val="accent1">
                  <a:lumMod val="75000"/>
                </a:schemeClr>
              </a:buClr>
              <a:buSzPct val="95000"/>
              <a:buFont typeface="Arial" pitchFamily="34" charset="0"/>
              <a:buChar char="•"/>
              <a:defRPr/>
            </a:pPr>
            <a:endParaRPr lang="en-US" sz="1200" dirty="0"/>
          </a:p>
          <a:p>
            <a:pPr marL="109728" indent="0">
              <a:lnSpc>
                <a:spcPct val="80000"/>
              </a:lnSpc>
              <a:buClr>
                <a:schemeClr val="accent1">
                  <a:lumMod val="75000"/>
                </a:schemeClr>
              </a:buClr>
              <a:buSzPct val="95000"/>
              <a:buNone/>
              <a:defRPr/>
            </a:pPr>
            <a:r>
              <a:rPr lang="en-US" sz="2600" b="1" dirty="0"/>
              <a:t>Solution: </a:t>
            </a:r>
            <a:r>
              <a:rPr lang="en-US" sz="2600" dirty="0"/>
              <a:t>A state office GIS specialist retrieved the workstation and sifted through files trying to salvage relevant data. </a:t>
            </a:r>
          </a:p>
          <a:p>
            <a:pPr eaLnBrk="1" hangingPunct="1">
              <a:lnSpc>
                <a:spcPct val="80000"/>
              </a:lnSpc>
              <a:buClr>
                <a:schemeClr val="accent1">
                  <a:lumMod val="75000"/>
                </a:schemeClr>
              </a:buClr>
              <a:buSzPct val="95000"/>
              <a:buFont typeface="Arial" pitchFamily="34" charset="0"/>
              <a:buChar char="•"/>
              <a:defRPr/>
            </a:pPr>
            <a:endParaRPr lang="en-US" sz="1200" dirty="0"/>
          </a:p>
          <a:p>
            <a:pPr marL="109728" indent="0">
              <a:lnSpc>
                <a:spcPct val="80000"/>
              </a:lnSpc>
              <a:buClr>
                <a:schemeClr val="accent1">
                  <a:lumMod val="75000"/>
                </a:schemeClr>
              </a:buClr>
              <a:buSzPct val="95000"/>
              <a:buNone/>
              <a:defRPr/>
            </a:pPr>
            <a:r>
              <a:rPr lang="en-US" sz="2600" b="1" dirty="0"/>
              <a:t>Cost: </a:t>
            </a:r>
            <a:r>
              <a:rPr lang="en-US" sz="2600" dirty="0"/>
              <a:t>1 work month ($4,000) plus the value of </a:t>
            </a:r>
          </a:p>
          <a:p>
            <a:pPr marL="109728" indent="0">
              <a:lnSpc>
                <a:spcPct val="80000"/>
              </a:lnSpc>
              <a:buClr>
                <a:schemeClr val="accent1">
                  <a:lumMod val="75000"/>
                </a:schemeClr>
              </a:buClr>
              <a:buSzPct val="95000"/>
              <a:buNone/>
              <a:defRPr/>
            </a:pPr>
            <a:r>
              <a:rPr lang="en-US" sz="2600" dirty="0"/>
              <a:t>    data that was not recovered</a:t>
            </a:r>
          </a:p>
          <a:p>
            <a:pPr marL="109728" indent="0">
              <a:buNone/>
            </a:pPr>
            <a:endParaRPr lang="en-US" sz="2600" dirty="0"/>
          </a:p>
          <a:p>
            <a:pPr marL="109728" indent="0">
              <a:buNone/>
            </a:pPr>
            <a:endParaRPr lang="en-US" sz="1500" dirty="0"/>
          </a:p>
          <a:p>
            <a:pPr marL="109728" indent="0">
              <a:buNone/>
            </a:pPr>
            <a:r>
              <a:rPr lang="en-US" sz="2400" dirty="0"/>
              <a:t>Consider that the situation could have been worse, because the data was not being backed up as it would have been if stored on a server.</a:t>
            </a:r>
          </a:p>
          <a:p>
            <a:pPr eaLnBrk="1" hangingPunct="1">
              <a:lnSpc>
                <a:spcPct val="80000"/>
              </a:lnSpc>
              <a:buFont typeface="Wingdings" pitchFamily="2" charset="2"/>
              <a:buNone/>
              <a:defRPr/>
            </a:pPr>
            <a:endParaRPr lang="en-US" sz="2600" dirty="0"/>
          </a:p>
          <a:p>
            <a:pPr eaLnBrk="1" hangingPunct="1">
              <a:lnSpc>
                <a:spcPct val="80000"/>
              </a:lnSpc>
              <a:buFont typeface="Wingdings" pitchFamily="2" charset="2"/>
              <a:buNone/>
              <a:defRPr/>
            </a:pPr>
            <a:endParaRPr lang="en-US" sz="2600" dirty="0"/>
          </a:p>
        </p:txBody>
      </p:sp>
      <p:sp>
        <p:nvSpPr>
          <p:cNvPr id="80901" name="Text Box 5"/>
          <p:cNvSpPr txBox="1">
            <a:spLocks noChangeArrowheads="1"/>
          </p:cNvSpPr>
          <p:nvPr/>
        </p:nvSpPr>
        <p:spPr bwMode="auto">
          <a:xfrm>
            <a:off x="1828801" y="507121"/>
            <a:ext cx="8565931" cy="646331"/>
          </a:xfrm>
          <a:prstGeom prst="rect">
            <a:avLst/>
          </a:prstGeom>
          <a:noFill/>
          <a:ln w="9525" algn="ctr">
            <a:noFill/>
            <a:miter lim="800000"/>
            <a:headEnd/>
            <a:tailEnd/>
          </a:ln>
          <a:effectLst/>
        </p:spPr>
        <p:txBody>
          <a:bodyPr wrap="square">
            <a:spAutoFit/>
          </a:bodyPr>
          <a:lstStyle/>
          <a:p>
            <a:pPr algn="ctr" defTabSz="457200" fontAlgn="base">
              <a:spcBef>
                <a:spcPct val="50000"/>
              </a:spcBef>
              <a:spcAft>
                <a:spcPct val="0"/>
              </a:spcAft>
              <a:defRPr/>
            </a:pPr>
            <a:r>
              <a:rPr lang="en-US" sz="3600" b="1" dirty="0">
                <a:solidFill>
                  <a:srgbClr val="2DA2BF">
                    <a:lumMod val="75000"/>
                  </a:srgbClr>
                </a:solidFill>
                <a:cs typeface="Arial" charset="0"/>
              </a:rPr>
              <a:t>Poor Science Data Management Example</a:t>
            </a:r>
          </a:p>
        </p:txBody>
      </p:sp>
      <p:sp>
        <p:nvSpPr>
          <p:cNvPr id="5" name="TextBox 4"/>
          <p:cNvSpPr txBox="1"/>
          <p:nvPr/>
        </p:nvSpPr>
        <p:spPr>
          <a:xfrm rot="16200000">
            <a:off x="9125008" y="4265115"/>
            <a:ext cx="1474686" cy="369332"/>
          </a:xfrm>
          <a:prstGeom prst="rect">
            <a:avLst/>
          </a:prstGeom>
          <a:noFill/>
        </p:spPr>
        <p:txBody>
          <a:bodyPr wrap="square" rtlCol="0">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a:t>
            </a:r>
            <a:r>
              <a:rPr lang="en-US" sz="900" dirty="0" err="1">
                <a:solidFill>
                  <a:prstClr val="white">
                    <a:lumMod val="75000"/>
                  </a:prstClr>
                </a:solidFill>
                <a:latin typeface="Arial" charset="0"/>
                <a:cs typeface="Arial" charset="0"/>
              </a:rPr>
              <a:t>DTRave</a:t>
            </a:r>
            <a:r>
              <a:rPr lang="en-US" sz="900" dirty="0">
                <a:solidFill>
                  <a:prstClr val="white">
                    <a:lumMod val="75000"/>
                  </a:prstClr>
                </a:solidFill>
                <a:latin typeface="Arial" charset="0"/>
                <a:cs typeface="Arial" charset="0"/>
              </a:rPr>
              <a:t> on </a:t>
            </a:r>
          </a:p>
          <a:p>
            <a:pPr defTabSz="457200" fontAlgn="base">
              <a:spcBef>
                <a:spcPct val="0"/>
              </a:spcBef>
              <a:spcAft>
                <a:spcPct val="0"/>
              </a:spcAft>
            </a:pPr>
            <a:r>
              <a:rPr lang="en-US" sz="900" dirty="0">
                <a:solidFill>
                  <a:prstClr val="white">
                    <a:lumMod val="75000"/>
                  </a:prstClr>
                </a:solidFill>
                <a:latin typeface="Arial" charset="0"/>
                <a:cs typeface="Arial" charset="0"/>
              </a:rPr>
              <a:t>Open Clip Art Library</a:t>
            </a:r>
          </a:p>
        </p:txBody>
      </p:sp>
      <p:pic>
        <p:nvPicPr>
          <p:cNvPr id="11266" name="Picture 2" descr="C:\Users\emcee\Desktop\DTRave_Cartoon_Computer_and_Desk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7977" y="3870089"/>
            <a:ext cx="1569709" cy="124948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42913400"/>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Rectangle 7"/>
          <p:cNvSpPr>
            <a:spLocks noGrp="1" noRot="1" noChangeArrowheads="1"/>
          </p:cNvSpPr>
          <p:nvPr>
            <p:ph type="title" idx="4294967295"/>
          </p:nvPr>
        </p:nvSpPr>
        <p:spPr>
          <a:xfrm>
            <a:off x="1828800" y="274638"/>
            <a:ext cx="8534400" cy="1143000"/>
          </a:xfrm>
        </p:spPr>
        <p:txBody>
          <a:bodyPr>
            <a:noAutofit/>
          </a:bodyPr>
          <a:lstStyle/>
          <a:p>
            <a:pPr algn="ctr">
              <a:defRPr/>
            </a:pPr>
            <a:r>
              <a:rPr lang="en-US" sz="3600" dirty="0">
                <a:solidFill>
                  <a:schemeClr val="accent1">
                    <a:lumMod val="75000"/>
                  </a:schemeClr>
                </a:solidFill>
                <a:effectLst/>
              </a:rPr>
              <a:t>Poor Data Management Federal Agency Example</a:t>
            </a:r>
          </a:p>
        </p:txBody>
      </p:sp>
      <p:sp>
        <p:nvSpPr>
          <p:cNvPr id="1040387" name="Rectangle 3"/>
          <p:cNvSpPr>
            <a:spLocks noGrp="1" noChangeArrowheads="1"/>
          </p:cNvSpPr>
          <p:nvPr>
            <p:ph type="body" idx="1"/>
          </p:nvPr>
        </p:nvSpPr>
        <p:spPr/>
        <p:txBody>
          <a:bodyPr>
            <a:normAutofit/>
          </a:bodyPr>
          <a:lstStyle/>
          <a:p>
            <a:pPr marL="109728" indent="0">
              <a:lnSpc>
                <a:spcPct val="80000"/>
              </a:lnSpc>
              <a:buClr>
                <a:schemeClr val="accent1">
                  <a:lumMod val="75000"/>
                </a:schemeClr>
              </a:buClr>
              <a:buSzPct val="95000"/>
              <a:buNone/>
              <a:defRPr/>
            </a:pPr>
            <a:r>
              <a:rPr lang="en-US" dirty="0" smtClean="0"/>
              <a:t>In preparation for a Resource Management Plan, an office discovered 14 duplicate GPS inventories of roads.  However, because none of the inventories had enough metadata, it was impossible to know which inventory was best or if any of the inventories actually met their requirements.</a:t>
            </a:r>
          </a:p>
          <a:p>
            <a:pPr eaLnBrk="1" hangingPunct="1">
              <a:lnSpc>
                <a:spcPct val="80000"/>
              </a:lnSpc>
              <a:buClr>
                <a:schemeClr val="accent1">
                  <a:lumMod val="75000"/>
                </a:schemeClr>
              </a:buClr>
              <a:buSzPct val="95000"/>
              <a:defRPr/>
            </a:pPr>
            <a:endParaRPr lang="en-US" dirty="0" smtClean="0"/>
          </a:p>
          <a:p>
            <a:pPr marL="109728" indent="0">
              <a:lnSpc>
                <a:spcPct val="80000"/>
              </a:lnSpc>
              <a:buClr>
                <a:schemeClr val="accent1">
                  <a:lumMod val="75000"/>
                </a:schemeClr>
              </a:buClr>
              <a:buSzPct val="95000"/>
              <a:buNone/>
              <a:defRPr/>
            </a:pPr>
            <a:r>
              <a:rPr lang="en-US" b="1" dirty="0" smtClean="0"/>
              <a:t>Solution:  </a:t>
            </a:r>
            <a:r>
              <a:rPr lang="en-US" dirty="0" smtClean="0"/>
              <a:t>Re-Inventory roads</a:t>
            </a:r>
          </a:p>
          <a:p>
            <a:pPr eaLnBrk="1" hangingPunct="1">
              <a:lnSpc>
                <a:spcPct val="80000"/>
              </a:lnSpc>
              <a:buClr>
                <a:schemeClr val="accent1">
                  <a:lumMod val="75000"/>
                </a:schemeClr>
              </a:buClr>
              <a:buSzPct val="95000"/>
              <a:defRPr/>
            </a:pPr>
            <a:endParaRPr lang="en-US" dirty="0" smtClean="0"/>
          </a:p>
          <a:p>
            <a:pPr marL="109728" indent="0">
              <a:lnSpc>
                <a:spcPct val="80000"/>
              </a:lnSpc>
              <a:buClr>
                <a:schemeClr val="accent1">
                  <a:lumMod val="75000"/>
                </a:schemeClr>
              </a:buClr>
              <a:buSzPct val="95000"/>
              <a:buNone/>
              <a:defRPr/>
            </a:pPr>
            <a:r>
              <a:rPr lang="en-US" b="1" dirty="0" smtClean="0"/>
              <a:t>Cost: </a:t>
            </a:r>
            <a:r>
              <a:rPr lang="en-US" dirty="0" smtClean="0"/>
              <a:t>Estimated 9 work months/inventory </a:t>
            </a:r>
          </a:p>
          <a:p>
            <a:pPr marL="109728" indent="0">
              <a:lnSpc>
                <a:spcPct val="80000"/>
              </a:lnSpc>
              <a:buClr>
                <a:schemeClr val="accent1">
                  <a:lumMod val="75000"/>
                </a:schemeClr>
              </a:buClr>
              <a:buSzPct val="95000"/>
              <a:buNone/>
              <a:defRPr/>
            </a:pPr>
            <a:r>
              <a:rPr lang="en-US" dirty="0"/>
              <a:t> </a:t>
            </a:r>
            <a:r>
              <a:rPr lang="en-US" dirty="0" smtClean="0"/>
              <a:t>       @$4,000/</a:t>
            </a:r>
            <a:r>
              <a:rPr lang="en-US" dirty="0" err="1" smtClean="0"/>
              <a:t>wm</a:t>
            </a:r>
            <a:r>
              <a:rPr lang="en-US" dirty="0" smtClean="0"/>
              <a:t> </a:t>
            </a:r>
          </a:p>
          <a:p>
            <a:pPr marL="109728" indent="0">
              <a:lnSpc>
                <a:spcPct val="80000"/>
              </a:lnSpc>
              <a:buClr>
                <a:schemeClr val="accent1">
                  <a:lumMod val="75000"/>
                </a:schemeClr>
              </a:buClr>
              <a:buSzPct val="95000"/>
              <a:buNone/>
              <a:defRPr/>
            </a:pPr>
            <a:r>
              <a:rPr lang="en-US" dirty="0"/>
              <a:t> </a:t>
            </a:r>
            <a:r>
              <a:rPr lang="en-US" dirty="0" smtClean="0"/>
              <a:t>       (14 inventories = $504,000)</a:t>
            </a:r>
          </a:p>
        </p:txBody>
      </p:sp>
      <p:pic>
        <p:nvPicPr>
          <p:cNvPr id="10242" name="Picture 2" descr="http://farm5.staticflickr.com/4032/4692092024_da6199357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433" y="3295651"/>
            <a:ext cx="2483041" cy="2483041"/>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rot="16200000">
            <a:off x="8755132" y="4398794"/>
            <a:ext cx="2676102" cy="230832"/>
          </a:xfrm>
          <a:prstGeom prst="rect">
            <a:avLst/>
          </a:prstGeom>
          <a:noFill/>
        </p:spPr>
        <p:txBody>
          <a:bodyPr wrap="square" rtlCol="0">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a:t>
            </a:r>
            <a:r>
              <a:rPr lang="en-US" sz="900" dirty="0" err="1">
                <a:solidFill>
                  <a:prstClr val="white">
                    <a:lumMod val="75000"/>
                  </a:prstClr>
                </a:solidFill>
                <a:latin typeface="Arial" charset="0"/>
                <a:cs typeface="Arial" charset="0"/>
              </a:rPr>
              <a:t>ruffin_ready</a:t>
            </a:r>
            <a:r>
              <a:rPr lang="en-US" sz="900" dirty="0">
                <a:solidFill>
                  <a:prstClr val="white">
                    <a:lumMod val="75000"/>
                  </a:prstClr>
                </a:solidFill>
                <a:latin typeface="Arial" charset="0"/>
                <a:cs typeface="Arial" charset="0"/>
              </a:rPr>
              <a:t> on Flickr</a:t>
            </a:r>
          </a:p>
        </p:txBody>
      </p:sp>
    </p:spTree>
    <p:extLst>
      <p:ext uri="{BB962C8B-B14F-4D97-AF65-F5344CB8AC3E}">
        <p14:creationId xmlns:p14="http://schemas.microsoft.com/office/powerpoint/2010/main" val="2687013762"/>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0120"/>
            <a:ext cx="8229600" cy="1143000"/>
          </a:xfrm>
        </p:spPr>
        <p:txBody>
          <a:bodyPr/>
          <a:lstStyle/>
          <a:p>
            <a:pPr>
              <a:defRPr/>
            </a:pPr>
            <a:r>
              <a:rPr lang="en-US" dirty="0" smtClean="0">
                <a:cs typeface="+mj-cs"/>
              </a:rPr>
              <a:t>Importance of Data Management</a:t>
            </a:r>
            <a:endParaRPr lang="en-US" dirty="0">
              <a:cs typeface="+mj-cs"/>
            </a:endParaRPr>
          </a:p>
        </p:txBody>
      </p:sp>
      <p:sp>
        <p:nvSpPr>
          <p:cNvPr id="47107" name="Content Placeholder 2"/>
          <p:cNvSpPr>
            <a:spLocks noGrp="1"/>
          </p:cNvSpPr>
          <p:nvPr>
            <p:ph idx="1"/>
          </p:nvPr>
        </p:nvSpPr>
        <p:spPr>
          <a:xfrm>
            <a:off x="1981200" y="1403120"/>
            <a:ext cx="8229600" cy="4934604"/>
          </a:xfrm>
        </p:spPr>
        <p:txBody>
          <a:bodyPr>
            <a:noAutofit/>
          </a:bodyPr>
          <a:lstStyle/>
          <a:p>
            <a:pPr marL="0" indent="0">
              <a:lnSpc>
                <a:spcPct val="75000"/>
              </a:lnSpc>
              <a:spcBef>
                <a:spcPts val="0"/>
              </a:spcBef>
              <a:buNone/>
            </a:pPr>
            <a:r>
              <a:rPr lang="en-US" sz="2000" dirty="0"/>
              <a:t>“Please forgive my paranoia about protocols, standards, and data review.  I'm in the latter stages of a long career with USGS (30 years, and counting), and have experienced much.  Experience is the knowledge you get just after you needed it. </a:t>
            </a:r>
          </a:p>
          <a:p>
            <a:pPr marL="0" indent="0">
              <a:lnSpc>
                <a:spcPct val="75000"/>
              </a:lnSpc>
              <a:spcBef>
                <a:spcPts val="0"/>
              </a:spcBef>
              <a:buNone/>
            </a:pPr>
            <a:endParaRPr lang="en-US" sz="2000" dirty="0"/>
          </a:p>
          <a:p>
            <a:pPr marL="0" indent="0">
              <a:lnSpc>
                <a:spcPct val="75000"/>
              </a:lnSpc>
              <a:spcBef>
                <a:spcPts val="0"/>
              </a:spcBef>
              <a:buNone/>
            </a:pPr>
            <a:r>
              <a:rPr lang="en-US" sz="2000" dirty="0"/>
              <a:t>Several times, I've seen colleagues called to court in order to testify about conditions they have observed.  </a:t>
            </a:r>
          </a:p>
          <a:p>
            <a:pPr marL="0" indent="0">
              <a:lnSpc>
                <a:spcPct val="75000"/>
              </a:lnSpc>
              <a:spcBef>
                <a:spcPts val="0"/>
              </a:spcBef>
              <a:buNone/>
            </a:pPr>
            <a:endParaRPr lang="en-US" sz="2000" dirty="0"/>
          </a:p>
          <a:p>
            <a:pPr marL="0" indent="0">
              <a:lnSpc>
                <a:spcPct val="75000"/>
              </a:lnSpc>
              <a:spcBef>
                <a:spcPts val="0"/>
              </a:spcBef>
              <a:buNone/>
            </a:pPr>
            <a:r>
              <a:rPr lang="en-US" sz="2000" dirty="0"/>
              <a:t>Without a strong tradition of constant review and approval of basic data, they would've been in deep trouble under cross-examination.  Instead, they were able to produce field notes, data approval records, and the like, to back up their testimony.  </a:t>
            </a:r>
          </a:p>
          <a:p>
            <a:pPr marL="0" indent="0">
              <a:lnSpc>
                <a:spcPct val="75000"/>
              </a:lnSpc>
              <a:spcBef>
                <a:spcPts val="0"/>
              </a:spcBef>
              <a:buNone/>
            </a:pPr>
            <a:endParaRPr lang="en-US" sz="2000" dirty="0"/>
          </a:p>
          <a:p>
            <a:pPr marL="0" indent="0">
              <a:lnSpc>
                <a:spcPct val="75000"/>
              </a:lnSpc>
              <a:spcBef>
                <a:spcPts val="0"/>
              </a:spcBef>
              <a:buNone/>
            </a:pPr>
            <a:r>
              <a:rPr lang="en-US" sz="2000" dirty="0"/>
              <a:t>It's one thing to be questioned by a college student who is working on a project for school.  </a:t>
            </a:r>
            <a:r>
              <a:rPr lang="en-US" sz="2000" u="sng" dirty="0"/>
              <a:t>It's another entirely to be grilled by an attorney under oath with the media present.”</a:t>
            </a:r>
          </a:p>
          <a:p>
            <a:pPr marL="0" indent="0">
              <a:lnSpc>
                <a:spcPct val="75000"/>
              </a:lnSpc>
              <a:spcBef>
                <a:spcPts val="0"/>
              </a:spcBef>
              <a:buNone/>
            </a:pPr>
            <a:endParaRPr lang="en-US" sz="2000" u="sng" dirty="0"/>
          </a:p>
          <a:p>
            <a:pPr marL="0" indent="0" algn="r">
              <a:lnSpc>
                <a:spcPct val="75000"/>
              </a:lnSpc>
              <a:spcBef>
                <a:spcPts val="0"/>
              </a:spcBef>
              <a:buNone/>
            </a:pPr>
            <a:r>
              <a:rPr lang="en-US" sz="2000" dirty="0"/>
              <a:t>- Nelson Williams, Scientist </a:t>
            </a:r>
            <a:br>
              <a:rPr lang="en-US" sz="2000" dirty="0"/>
            </a:br>
            <a:r>
              <a:rPr lang="en-US" sz="2000" dirty="0"/>
              <a:t>US Geological Survey </a:t>
            </a:r>
          </a:p>
          <a:p>
            <a:pPr marL="0" indent="0">
              <a:lnSpc>
                <a:spcPct val="75000"/>
              </a:lnSpc>
              <a:spcBef>
                <a:spcPts val="0"/>
              </a:spcBef>
              <a:buNone/>
            </a:pPr>
            <a:endParaRPr lang="en-US" sz="2000" dirty="0">
              <a:latin typeface="Times New Roman" charset="0"/>
            </a:endParaRPr>
          </a:p>
          <a:p>
            <a:pPr marL="0" indent="0">
              <a:lnSpc>
                <a:spcPct val="75000"/>
              </a:lnSpc>
              <a:spcBef>
                <a:spcPts val="0"/>
              </a:spcBef>
              <a:buNone/>
            </a:pPr>
            <a:r>
              <a:rPr lang="en-US" sz="2000" dirty="0">
                <a:latin typeface="Times New Roman" charset="0"/>
              </a:rPr>
              <a:t>	</a:t>
            </a:r>
            <a:endParaRPr lang="en-US" sz="2000" dirty="0">
              <a:latin typeface="Calibri" charset="0"/>
            </a:endParaRPr>
          </a:p>
          <a:p>
            <a:pPr marL="0" indent="0">
              <a:lnSpc>
                <a:spcPct val="75000"/>
              </a:lnSpc>
              <a:spcBef>
                <a:spcPts val="0"/>
              </a:spcBef>
              <a:buNone/>
            </a:pPr>
            <a:endParaRPr lang="en-US" sz="2000" dirty="0">
              <a:latin typeface="Times New Roman" charset="0"/>
            </a:endParaRPr>
          </a:p>
        </p:txBody>
      </p:sp>
    </p:spTree>
    <p:extLst>
      <p:ext uri="{BB962C8B-B14F-4D97-AF65-F5344CB8AC3E}">
        <p14:creationId xmlns:p14="http://schemas.microsoft.com/office/powerpoint/2010/main" val="554801577"/>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524000" y="260415"/>
            <a:ext cx="9144000" cy="533400"/>
          </a:xfrm>
        </p:spPr>
        <p:txBody>
          <a:bodyPr>
            <a:noAutofit/>
          </a:bodyPr>
          <a:lstStyle/>
          <a:p>
            <a:pPr eaLnBrk="1" hangingPunct="1">
              <a:defRPr/>
            </a:pPr>
            <a:r>
              <a:rPr lang="en-US" dirty="0" smtClean="0">
                <a:cs typeface="+mj-cs"/>
              </a:rPr>
              <a:t>Importance of Data Management</a:t>
            </a:r>
          </a:p>
        </p:txBody>
      </p:sp>
      <p:pic>
        <p:nvPicPr>
          <p:cNvPr id="48131" name="Picture 4" descr="Climategat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914400"/>
            <a:ext cx="5725510" cy="5406322"/>
          </a:xfrm>
          <a:prstGeom prst="rect">
            <a:avLst/>
          </a:prstGeom>
          <a:noFill/>
          <a:ln w="635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9" name="TextBox 8"/>
          <p:cNvSpPr txBox="1"/>
          <p:nvPr/>
        </p:nvSpPr>
        <p:spPr>
          <a:xfrm>
            <a:off x="4677110" y="2606236"/>
            <a:ext cx="5327650" cy="1477963"/>
          </a:xfrm>
          <a:prstGeom prst="rect">
            <a:avLst/>
          </a:prstGeom>
          <a:solidFill>
            <a:schemeClr val="bg1"/>
          </a:solidFill>
          <a:ln w="12700">
            <a:solidFill>
              <a:schemeClr val="tx1"/>
            </a:solidFill>
          </a:ln>
        </p:spPr>
        <p:txBody>
          <a:bodyPr wrap="square">
            <a:spAutoFit/>
          </a:bodyPr>
          <a:lstStyle/>
          <a:p>
            <a:pPr defTabSz="457200" fontAlgn="base">
              <a:spcBef>
                <a:spcPct val="0"/>
              </a:spcBef>
              <a:spcAft>
                <a:spcPct val="0"/>
              </a:spcAft>
              <a:defRPr/>
            </a:pPr>
            <a:r>
              <a:rPr lang="en-US" dirty="0">
                <a:solidFill>
                  <a:prstClr val="black"/>
                </a:solidFill>
                <a:cs typeface="Arial" charset="0"/>
              </a:rPr>
              <a:t>The climate scientists at the centre of a media storm over leaked emails were yesterday cleared of accusations that they fudged their results and silenced critics, but a review found they had </a:t>
            </a:r>
            <a:r>
              <a:rPr lang="en-US" dirty="0">
                <a:solidFill>
                  <a:srgbClr val="FF0000"/>
                </a:solidFill>
                <a:cs typeface="Arial" charset="0"/>
              </a:rPr>
              <a:t>failed to be open enough about their work</a:t>
            </a:r>
            <a:r>
              <a:rPr lang="en-US" dirty="0">
                <a:solidFill>
                  <a:prstClr val="black"/>
                </a:solidFill>
                <a:cs typeface="Arial" charset="0"/>
              </a:rPr>
              <a:t>.</a:t>
            </a:r>
          </a:p>
        </p:txBody>
      </p:sp>
    </p:spTree>
    <p:extLst>
      <p:ext uri="{BB962C8B-B14F-4D97-AF65-F5344CB8AC3E}">
        <p14:creationId xmlns:p14="http://schemas.microsoft.com/office/powerpoint/2010/main" val="3338193964"/>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53769"/>
            <a:ext cx="8229600" cy="747130"/>
          </a:xfrm>
        </p:spPr>
        <p:txBody>
          <a:bodyPr>
            <a:normAutofit/>
          </a:bodyPr>
          <a:lstStyle/>
          <a:p>
            <a:pPr>
              <a:spcAft>
                <a:spcPts val="3600"/>
              </a:spcAft>
            </a:pPr>
            <a:r>
              <a:rPr lang="en-US" dirty="0" smtClean="0"/>
              <a:t>Why Manage Data?</a:t>
            </a:r>
            <a:endParaRPr lang="en-US" sz="2800"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6896" r="12631"/>
          <a:stretch/>
        </p:blipFill>
        <p:spPr>
          <a:xfrm>
            <a:off x="4625419" y="2443582"/>
            <a:ext cx="2941162" cy="2518474"/>
          </a:xfrm>
        </p:spPr>
      </p:pic>
      <p:sp>
        <p:nvSpPr>
          <p:cNvPr id="5" name="Rectangle 4"/>
          <p:cNvSpPr/>
          <p:nvPr/>
        </p:nvSpPr>
        <p:spPr>
          <a:xfrm>
            <a:off x="2734377" y="6230300"/>
            <a:ext cx="6723246" cy="276999"/>
          </a:xfrm>
          <a:prstGeom prst="rect">
            <a:avLst/>
          </a:prstGeom>
        </p:spPr>
        <p:txBody>
          <a:bodyPr wrap="square">
            <a:spAutoFit/>
          </a:bodyPr>
          <a:lstStyle/>
          <a:p>
            <a:pPr algn="ctr"/>
            <a:r>
              <a:rPr lang="en-US" sz="1200" dirty="0">
                <a:solidFill>
                  <a:prstClr val="black">
                    <a:lumMod val="65000"/>
                    <a:lumOff val="35000"/>
                  </a:prstClr>
                </a:solidFill>
              </a:rPr>
              <a:t>http://www.thesundaytimes.co.uk/sto/multimedia/archive/00051/Panic-cartoon-580x35_51233a.jpg</a:t>
            </a:r>
          </a:p>
        </p:txBody>
      </p:sp>
      <p:sp>
        <p:nvSpPr>
          <p:cNvPr id="3" name="Rectangle 2"/>
          <p:cNvSpPr/>
          <p:nvPr/>
        </p:nvSpPr>
        <p:spPr>
          <a:xfrm>
            <a:off x="5035229" y="1543290"/>
            <a:ext cx="2121543" cy="523220"/>
          </a:xfrm>
          <a:prstGeom prst="rect">
            <a:avLst/>
          </a:prstGeom>
        </p:spPr>
        <p:txBody>
          <a:bodyPr wrap="none">
            <a:spAutoFit/>
          </a:bodyPr>
          <a:lstStyle/>
          <a:p>
            <a:r>
              <a:rPr lang="en-US" sz="2800" b="1" dirty="0">
                <a:solidFill>
                  <a:prstClr val="black"/>
                </a:solidFill>
              </a:rPr>
              <a:t>From this . . .</a:t>
            </a:r>
          </a:p>
        </p:txBody>
      </p:sp>
    </p:spTree>
    <p:extLst>
      <p:ext uri="{BB962C8B-B14F-4D97-AF65-F5344CB8AC3E}">
        <p14:creationId xmlns:p14="http://schemas.microsoft.com/office/powerpoint/2010/main" val="366409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90139"/>
            <a:ext cx="8229600" cy="1143000"/>
          </a:xfrm>
        </p:spPr>
        <p:txBody>
          <a:bodyPr>
            <a:normAutofit/>
          </a:bodyPr>
          <a:lstStyle/>
          <a:p>
            <a:r>
              <a:rPr lang="en-US" sz="2800" dirty="0"/>
              <a:t>. . . to this . . .</a:t>
            </a:r>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819525" y="2261558"/>
            <a:ext cx="4552950" cy="2562225"/>
          </a:xfrm>
          <a:prstGeom prst="rect">
            <a:avLst/>
          </a:prstGeom>
          <a:noFill/>
          <a:ln w="9525">
            <a:noFill/>
            <a:miter lim="800000"/>
            <a:headEnd/>
            <a:tailEnd/>
          </a:ln>
        </p:spPr>
      </p:pic>
      <p:sp>
        <p:nvSpPr>
          <p:cNvPr id="6" name="Rectangle 5"/>
          <p:cNvSpPr/>
          <p:nvPr/>
        </p:nvSpPr>
        <p:spPr>
          <a:xfrm>
            <a:off x="1699389" y="6419889"/>
            <a:ext cx="8793221" cy="276999"/>
          </a:xfrm>
          <a:prstGeom prst="rect">
            <a:avLst/>
          </a:prstGeom>
        </p:spPr>
        <p:txBody>
          <a:bodyPr wrap="square">
            <a:spAutoFit/>
          </a:bodyPr>
          <a:lstStyle/>
          <a:p>
            <a:pPr algn="ctr"/>
            <a:r>
              <a:rPr lang="en-US" sz="1200" dirty="0">
                <a:solidFill>
                  <a:prstClr val="black">
                    <a:lumMod val="65000"/>
                    <a:lumOff val="35000"/>
                  </a:prstClr>
                </a:solidFill>
              </a:rPr>
              <a:t>http://abcnews.go.com/blogs/business/2013/04/rutgers-student-offers-1000-for-data-on-stolen-laptop</a:t>
            </a:r>
            <a:r>
              <a:rPr lang="en-US" sz="1200" dirty="0" smtClean="0">
                <a:solidFill>
                  <a:prstClr val="black">
                    <a:lumMod val="65000"/>
                    <a:lumOff val="35000"/>
                  </a:prstClr>
                </a:solidFill>
              </a:rPr>
              <a:t>/ - last visited 12/14/15</a:t>
            </a:r>
            <a:endParaRPr lang="en-US" sz="1200" dirty="0">
              <a:solidFill>
                <a:prstClr val="black">
                  <a:lumMod val="65000"/>
                  <a:lumOff val="35000"/>
                </a:prstClr>
              </a:solidFill>
            </a:endParaRPr>
          </a:p>
        </p:txBody>
      </p:sp>
    </p:spTree>
    <p:extLst>
      <p:ext uri="{BB962C8B-B14F-4D97-AF65-F5344CB8AC3E}">
        <p14:creationId xmlns:p14="http://schemas.microsoft.com/office/powerpoint/2010/main" val="31241191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 . . to this . .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753202"/>
            <a:ext cx="7315200" cy="4236720"/>
          </a:xfrm>
          <a:prstGeom prst="rect">
            <a:avLst/>
          </a:prstGeom>
        </p:spPr>
      </p:pic>
      <p:sp>
        <p:nvSpPr>
          <p:cNvPr id="6" name="Rectangle 5"/>
          <p:cNvSpPr/>
          <p:nvPr/>
        </p:nvSpPr>
        <p:spPr>
          <a:xfrm>
            <a:off x="1338778" y="6460893"/>
            <a:ext cx="9514443" cy="276999"/>
          </a:xfrm>
          <a:prstGeom prst="rect">
            <a:avLst/>
          </a:prstGeom>
        </p:spPr>
        <p:txBody>
          <a:bodyPr wrap="square">
            <a:spAutoFit/>
          </a:bodyPr>
          <a:lstStyle/>
          <a:p>
            <a:pPr algn="ctr"/>
            <a:r>
              <a:rPr lang="en-US" sz="1200" dirty="0">
                <a:solidFill>
                  <a:prstClr val="black">
                    <a:lumMod val="65000"/>
                    <a:lumOff val="35000"/>
                  </a:prstClr>
                </a:solidFill>
              </a:rPr>
              <a:t>http://retractionwatch.com/2015/01/20/prominent-geneticist-nets-retraction-two-corrections-lot-questions/#</a:t>
            </a:r>
            <a:r>
              <a:rPr lang="en-US" sz="1200" dirty="0" smtClean="0">
                <a:solidFill>
                  <a:prstClr val="black">
                    <a:lumMod val="65000"/>
                    <a:lumOff val="35000"/>
                  </a:prstClr>
                </a:solidFill>
              </a:rPr>
              <a:t>more-25256 – last visited 12/14/15</a:t>
            </a:r>
            <a:endParaRPr lang="en-US" sz="1200" dirty="0">
              <a:solidFill>
                <a:prstClr val="black">
                  <a:lumMod val="65000"/>
                  <a:lumOff val="35000"/>
                </a:prstClr>
              </a:solidFill>
            </a:endParaRPr>
          </a:p>
        </p:txBody>
      </p:sp>
    </p:spTree>
    <p:extLst>
      <p:ext uri="{BB962C8B-B14F-4D97-AF65-F5344CB8AC3E}">
        <p14:creationId xmlns:p14="http://schemas.microsoft.com/office/powerpoint/2010/main" val="10130143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 for next class</a:t>
            </a:r>
            <a:endParaRPr lang="en-US" dirty="0"/>
          </a:p>
        </p:txBody>
      </p:sp>
      <p:sp>
        <p:nvSpPr>
          <p:cNvPr id="3" name="Content Placeholder 2"/>
          <p:cNvSpPr>
            <a:spLocks noGrp="1"/>
          </p:cNvSpPr>
          <p:nvPr>
            <p:ph idx="1"/>
          </p:nvPr>
        </p:nvSpPr>
        <p:spPr>
          <a:xfrm>
            <a:off x="569343" y="1825625"/>
            <a:ext cx="10998680" cy="4351338"/>
          </a:xfrm>
        </p:spPr>
        <p:txBody>
          <a:bodyPr>
            <a:normAutofit fontScale="85000" lnSpcReduction="10000"/>
          </a:bodyPr>
          <a:lstStyle/>
          <a:p>
            <a:r>
              <a:rPr lang="en-US" dirty="0" err="1" smtClean="0"/>
              <a:t>Holdren</a:t>
            </a:r>
            <a:r>
              <a:rPr lang="en-US" dirty="0"/>
              <a:t>, J (2013). Increasing Access to the Results of Federally Funded Scientific Research. Office of Science and Technology Policy, Executive Office of the President </a:t>
            </a:r>
            <a:r>
              <a:rPr lang="en-US" dirty="0">
                <a:hlinkClick r:id="rId2"/>
              </a:rPr>
              <a:t>https://</a:t>
            </a:r>
            <a:r>
              <a:rPr lang="en-US" dirty="0" smtClean="0">
                <a:hlinkClick r:id="rId2"/>
              </a:rPr>
              <a:t>www.whitehouse.gov/sites/default/files/microsites/ostp/ostp_public_access_memo_2013.pdf</a:t>
            </a:r>
            <a:r>
              <a:rPr lang="en-US" dirty="0" smtClean="0"/>
              <a:t> </a:t>
            </a:r>
            <a:endParaRPr lang="en-US" dirty="0"/>
          </a:p>
          <a:p>
            <a:r>
              <a:rPr lang="en-US" dirty="0" smtClean="0"/>
              <a:t>National </a:t>
            </a:r>
            <a:r>
              <a:rPr lang="en-US" dirty="0"/>
              <a:t>Science Foundation. Dissemination and Sharing of Research Results. </a:t>
            </a:r>
            <a:r>
              <a:rPr lang="en-US" dirty="0" smtClean="0">
                <a:hlinkClick r:id="rId3"/>
              </a:rPr>
              <a:t>http</a:t>
            </a:r>
            <a:r>
              <a:rPr lang="en-US" dirty="0">
                <a:hlinkClick r:id="rId3"/>
              </a:rPr>
              <a:t>://www.nsf.gov/bfa/dias/policy/dmp.jsp](http://</a:t>
            </a:r>
            <a:r>
              <a:rPr lang="en-US" dirty="0" smtClean="0">
                <a:hlinkClick r:id="rId3"/>
              </a:rPr>
              <a:t>www.nsf.gov/bfa/dias/policy/dmp.jsp</a:t>
            </a:r>
            <a:r>
              <a:rPr lang="en-US" dirty="0"/>
              <a:t> </a:t>
            </a:r>
            <a:r>
              <a:rPr lang="en-US" dirty="0" smtClean="0"/>
              <a:t>                (see </a:t>
            </a:r>
            <a:r>
              <a:rPr lang="en-US" dirty="0"/>
              <a:t>both the sharing and data management sections).</a:t>
            </a:r>
          </a:p>
          <a:p>
            <a:endParaRPr lang="en-US" dirty="0"/>
          </a:p>
          <a:p>
            <a:pPr marL="0" indent="0">
              <a:buNone/>
            </a:pPr>
            <a:r>
              <a:rPr lang="en-US" sz="2100" dirty="0" smtClean="0"/>
              <a:t>highly recommended</a:t>
            </a:r>
            <a:endParaRPr lang="en-US" sz="2100" dirty="0"/>
          </a:p>
          <a:p>
            <a:r>
              <a:rPr lang="en-US" sz="2100" dirty="0" err="1" smtClean="0"/>
              <a:t>Karasti</a:t>
            </a:r>
            <a:r>
              <a:rPr lang="en-US" sz="2100" dirty="0"/>
              <a:t>, H., Baker, K. S., &amp; </a:t>
            </a:r>
            <a:r>
              <a:rPr lang="en-US" sz="2100" dirty="0" err="1"/>
              <a:t>Halkola</a:t>
            </a:r>
            <a:r>
              <a:rPr lang="en-US" sz="2100" dirty="0"/>
              <a:t>, E. (2006). Enriching the Notion of Data Curation in E-Science: Data Managing and Information </a:t>
            </a:r>
            <a:r>
              <a:rPr lang="en-US" sz="2100" dirty="0" err="1"/>
              <a:t>Infrastructuring</a:t>
            </a:r>
            <a:r>
              <a:rPr lang="en-US" sz="2100" dirty="0"/>
              <a:t> in the Long Term Ecological Research (LTER) Network. Computer Supported Cooperative Work (CSCW), 15(4), 321-358. </a:t>
            </a:r>
            <a:r>
              <a:rPr lang="en-US" sz="2100" dirty="0">
                <a:hlinkClick r:id="rId4"/>
              </a:rPr>
              <a:t>https://</a:t>
            </a:r>
            <a:r>
              <a:rPr lang="en-US" sz="2100" dirty="0" smtClean="0">
                <a:hlinkClick r:id="rId4"/>
              </a:rPr>
              <a:t>dx.doi.org/10.1007/s10606-006-9023-2</a:t>
            </a:r>
            <a:r>
              <a:rPr lang="en-US" sz="2100" dirty="0" smtClean="0"/>
              <a:t>.</a:t>
            </a:r>
            <a:endParaRPr lang="en-US" sz="2100" dirty="0"/>
          </a:p>
          <a:p>
            <a:r>
              <a:rPr lang="en-US" sz="2100" dirty="0" smtClean="0"/>
              <a:t>Posner</a:t>
            </a:r>
            <a:r>
              <a:rPr lang="en-US" sz="2100" dirty="0"/>
              <a:t>, (2013). "Embarrassments of riches: managing research assets." </a:t>
            </a:r>
            <a:r>
              <a:rPr lang="en-US" sz="2100" dirty="0">
                <a:hlinkClick r:id="rId5"/>
              </a:rPr>
              <a:t>http://miriamposner.com/blog/?</a:t>
            </a:r>
            <a:r>
              <a:rPr lang="en-US" sz="2100" dirty="0" smtClean="0">
                <a:hlinkClick r:id="rId5"/>
              </a:rPr>
              <a:t>p=982</a:t>
            </a:r>
            <a:r>
              <a:rPr lang="en-US" sz="2100" dirty="0" smtClean="0"/>
              <a:t>.</a:t>
            </a:r>
            <a:endParaRPr lang="en-US" sz="2100" dirty="0"/>
          </a:p>
          <a:p>
            <a:r>
              <a:rPr lang="en-US" sz="2100" dirty="0" err="1" smtClean="0"/>
              <a:t>Gantz</a:t>
            </a:r>
            <a:r>
              <a:rPr lang="en-US" sz="2100" dirty="0"/>
              <a:t>, J., &amp; </a:t>
            </a:r>
            <a:r>
              <a:rPr lang="en-US" sz="2100" dirty="0" err="1"/>
              <a:t>Reinsel</a:t>
            </a:r>
            <a:r>
              <a:rPr lang="en-US" sz="2100" dirty="0"/>
              <a:t>, D. (2012). The Digital Universe in 2020: Big Data, Bigger Digital Shadows, and Biggest Growth in the Far East. Retrieved from </a:t>
            </a:r>
            <a:r>
              <a:rPr lang="en-US" sz="2100" dirty="0">
                <a:hlinkClick r:id="rId6"/>
              </a:rPr>
              <a:t>https://</a:t>
            </a:r>
            <a:r>
              <a:rPr lang="en-US" sz="2100" dirty="0" smtClean="0">
                <a:hlinkClick r:id="rId6"/>
              </a:rPr>
              <a:t>www.emc.com/collateral/analyst-reports/idc-the-digital-universe-in-2020.pdf</a:t>
            </a:r>
            <a:r>
              <a:rPr lang="en-US" sz="2100" dirty="0" smtClean="0"/>
              <a:t>.</a:t>
            </a:r>
            <a:endParaRPr lang="en-US" sz="2100" dirty="0"/>
          </a:p>
          <a:p>
            <a:endParaRPr lang="en-US" dirty="0"/>
          </a:p>
        </p:txBody>
      </p:sp>
    </p:spTree>
    <p:extLst>
      <p:ext uri="{BB962C8B-B14F-4D97-AF65-F5344CB8AC3E}">
        <p14:creationId xmlns:p14="http://schemas.microsoft.com/office/powerpoint/2010/main" val="778066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1899811" y="1546768"/>
            <a:ext cx="7993117" cy="3648417"/>
          </a:xfrm>
        </p:spPr>
        <p:txBody>
          <a:bodyPr>
            <a:noAutofit/>
          </a:bodyPr>
          <a:lstStyle/>
          <a:p>
            <a:pPr>
              <a:buClr>
                <a:schemeClr val="accent1">
                  <a:lumMod val="75000"/>
                </a:schemeClr>
              </a:buClr>
              <a:buSzPct val="100000"/>
            </a:pPr>
            <a:r>
              <a:rPr lang="en-US" dirty="0" smtClean="0">
                <a:ea typeface="ＭＳ Ｐゴシック" pitchFamily="34" charset="-128"/>
              </a:rPr>
              <a:t>Manage your data for yourself: </a:t>
            </a:r>
          </a:p>
          <a:p>
            <a:pPr lvl="1">
              <a:buClr>
                <a:schemeClr val="accent1">
                  <a:lumMod val="75000"/>
                </a:schemeClr>
              </a:buClr>
              <a:buSzPct val="90000"/>
              <a:buFont typeface="Courier New" pitchFamily="49" charset="0"/>
              <a:buChar char="o"/>
            </a:pPr>
            <a:r>
              <a:rPr lang="en-US" dirty="0" smtClean="0">
                <a:ea typeface="ＭＳ Ｐゴシック" pitchFamily="34" charset="-128"/>
              </a:rPr>
              <a:t>Keep yourself organized – be able to find your files (data inputs, analytic scripts, outputs at various stages of the analytic process, </a:t>
            </a:r>
            <a:r>
              <a:rPr lang="en-US" dirty="0" err="1" smtClean="0">
                <a:ea typeface="ＭＳ Ｐゴシック" pitchFamily="34" charset="-128"/>
              </a:rPr>
              <a:t>etc</a:t>
            </a:r>
            <a:r>
              <a:rPr lang="en-US" dirty="0" smtClean="0">
                <a:ea typeface="ＭＳ Ｐゴシック" pitchFamily="34" charset="-128"/>
              </a:rPr>
              <a:t>) </a:t>
            </a:r>
            <a:endParaRPr lang="en-US" dirty="0">
              <a:ea typeface="ＭＳ Ｐゴシック" pitchFamily="34" charset="-128"/>
            </a:endParaRPr>
          </a:p>
          <a:p>
            <a:pPr lvl="1">
              <a:buClr>
                <a:schemeClr val="accent1">
                  <a:lumMod val="75000"/>
                </a:schemeClr>
              </a:buClr>
              <a:buSzPct val="90000"/>
              <a:buFont typeface="Courier New" pitchFamily="49" charset="0"/>
              <a:buChar char="o"/>
            </a:pPr>
            <a:r>
              <a:rPr lang="en-US" dirty="0">
                <a:ea typeface="ＭＳ Ｐゴシック" pitchFamily="34" charset="-128"/>
              </a:rPr>
              <a:t>T</a:t>
            </a:r>
            <a:r>
              <a:rPr lang="en-US" dirty="0" smtClean="0">
                <a:ea typeface="ＭＳ Ｐゴシック" pitchFamily="34" charset="-128"/>
              </a:rPr>
              <a:t>rack your science processes for reproducibility – be able to match up your outputs with exact inputs and transformations that produced them</a:t>
            </a:r>
          </a:p>
          <a:p>
            <a:pPr lvl="1">
              <a:buClr>
                <a:schemeClr val="accent1">
                  <a:lumMod val="75000"/>
                </a:schemeClr>
              </a:buClr>
              <a:buSzPct val="90000"/>
              <a:buFont typeface="Courier New" pitchFamily="49" charset="0"/>
              <a:buChar char="o"/>
            </a:pPr>
            <a:r>
              <a:rPr lang="en-US" dirty="0" smtClean="0">
                <a:ea typeface="ＭＳ Ｐゴシック" pitchFamily="34" charset="-128"/>
              </a:rPr>
              <a:t>Better control versions of data – identify easily versions that can be periodically purged</a:t>
            </a:r>
          </a:p>
          <a:p>
            <a:pPr lvl="1">
              <a:buClr>
                <a:schemeClr val="accent1">
                  <a:lumMod val="75000"/>
                </a:schemeClr>
              </a:buClr>
              <a:buSzPct val="90000"/>
              <a:buFont typeface="Courier New" pitchFamily="49" charset="0"/>
              <a:buChar char="o"/>
            </a:pPr>
            <a:r>
              <a:rPr lang="en-US" dirty="0" smtClean="0">
                <a:ea typeface="ＭＳ Ｐゴシック" pitchFamily="34" charset="-128"/>
              </a:rPr>
              <a:t>Quality control your data more efficiently</a:t>
            </a:r>
          </a:p>
          <a:p>
            <a:pPr marL="393192" lvl="1" indent="0">
              <a:buClr>
                <a:srgbClr val="177F8A"/>
              </a:buClr>
              <a:buNone/>
            </a:pPr>
            <a:endParaRPr lang="en-US" dirty="0">
              <a:ea typeface="ＭＳ Ｐゴシック" pitchFamily="34" charset="-128"/>
            </a:endParaRPr>
          </a:p>
        </p:txBody>
      </p:sp>
      <p:sp>
        <p:nvSpPr>
          <p:cNvPr id="13314" name="Title 1"/>
          <p:cNvSpPr>
            <a:spLocks noGrp="1"/>
          </p:cNvSpPr>
          <p:nvPr>
            <p:ph type="title"/>
          </p:nvPr>
        </p:nvSpPr>
        <p:spPr>
          <a:xfrm>
            <a:off x="1524000" y="378368"/>
            <a:ext cx="9144000" cy="934079"/>
          </a:xfrm>
        </p:spPr>
        <p:txBody>
          <a:bodyPr>
            <a:noAutofit/>
          </a:bodyPr>
          <a:lstStyle/>
          <a:p>
            <a:r>
              <a:rPr lang="en-US" dirty="0" smtClean="0">
                <a:ea typeface="ＭＳ Ｐゴシック" pitchFamily="34" charset="-128"/>
              </a:rPr>
              <a:t>Why Manage Data: </a:t>
            </a:r>
            <a:br>
              <a:rPr lang="en-US" dirty="0" smtClean="0">
                <a:ea typeface="ＭＳ Ｐゴシック" pitchFamily="34" charset="-128"/>
              </a:rPr>
            </a:br>
            <a:r>
              <a:rPr lang="en-US" dirty="0" smtClean="0">
                <a:ea typeface="ＭＳ Ｐゴシック" pitchFamily="34" charset="-128"/>
              </a:rPr>
              <a:t>Researcher Perspective</a:t>
            </a:r>
          </a:p>
        </p:txBody>
      </p:sp>
    </p:spTree>
    <p:extLst>
      <p:ext uri="{BB962C8B-B14F-4D97-AF65-F5344CB8AC3E}">
        <p14:creationId xmlns:p14="http://schemas.microsoft.com/office/powerpoint/2010/main" val="3297546366"/>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Schedule</a:t>
            </a:r>
            <a:endParaRPr lang="en-US" dirty="0"/>
          </a:p>
        </p:txBody>
      </p:sp>
      <p:sp>
        <p:nvSpPr>
          <p:cNvPr id="3" name="Content Placeholder 2"/>
          <p:cNvSpPr>
            <a:spLocks noGrp="1"/>
          </p:cNvSpPr>
          <p:nvPr>
            <p:ph idx="1"/>
          </p:nvPr>
        </p:nvSpPr>
        <p:spPr/>
        <p:txBody>
          <a:bodyPr>
            <a:normAutofit fontScale="62500" lnSpcReduction="20000"/>
          </a:bodyPr>
          <a:lstStyle/>
          <a:p>
            <a:r>
              <a:rPr lang="en-US" u="sng" dirty="0"/>
              <a:t>Week 1: Course Introduction and Overview: What is data and why are we here?</a:t>
            </a:r>
            <a:r>
              <a:rPr lang="en-US" dirty="0"/>
              <a:t> </a:t>
            </a:r>
          </a:p>
          <a:p>
            <a:r>
              <a:rPr lang="en-US" u="sng" dirty="0"/>
              <a:t>Week 2: The Research Data Lifecycle</a:t>
            </a:r>
            <a:r>
              <a:rPr lang="en-US" dirty="0"/>
              <a:t> </a:t>
            </a:r>
          </a:p>
          <a:p>
            <a:r>
              <a:rPr lang="en-US" u="sng" dirty="0"/>
              <a:t>Week 3: Data Types, Stages, and Formats</a:t>
            </a:r>
            <a:r>
              <a:rPr lang="en-US" dirty="0"/>
              <a:t>				   </a:t>
            </a:r>
            <a:r>
              <a:rPr lang="en-US" dirty="0" smtClean="0"/>
              <a:t>         </a:t>
            </a:r>
            <a:r>
              <a:rPr lang="en-US" dirty="0"/>
              <a:t>[ TURN IN ASSIGNMENT #1 ]</a:t>
            </a:r>
          </a:p>
          <a:p>
            <a:r>
              <a:rPr lang="en-US" u="sng" dirty="0"/>
              <a:t>Week 4: Data Organization (software carpentry: BASH shell</a:t>
            </a:r>
            <a:r>
              <a:rPr lang="en-US" dirty="0" smtClean="0"/>
              <a:t>)                                                 [ ASSIGNMENT #2 COMPLETE ]</a:t>
            </a:r>
            <a:endParaRPr lang="en-US" dirty="0"/>
          </a:p>
          <a:p>
            <a:r>
              <a:rPr lang="en-US" u="sng" dirty="0"/>
              <a:t>Week 5: Data Storage, Backup and Security</a:t>
            </a:r>
            <a:endParaRPr lang="en-US" dirty="0"/>
          </a:p>
          <a:p>
            <a:r>
              <a:rPr lang="en-US" u="sng" dirty="0"/>
              <a:t>Week 6: Data Curation Profiles</a:t>
            </a:r>
            <a:r>
              <a:rPr lang="en-US" dirty="0"/>
              <a:t> </a:t>
            </a:r>
          </a:p>
          <a:p>
            <a:r>
              <a:rPr lang="en-US" u="sng" dirty="0"/>
              <a:t>Week 7: Open Lab</a:t>
            </a:r>
            <a:endParaRPr lang="en-US" dirty="0"/>
          </a:p>
          <a:p>
            <a:r>
              <a:rPr lang="en-US" u="sng" dirty="0"/>
              <a:t>Week 8: Metadata and Contextual Details</a:t>
            </a:r>
            <a:r>
              <a:rPr lang="en-US" dirty="0"/>
              <a:t> 				</a:t>
            </a:r>
            <a:r>
              <a:rPr lang="en-US" dirty="0" smtClean="0"/>
              <a:t>           </a:t>
            </a:r>
            <a:r>
              <a:rPr lang="en-US" dirty="0"/>
              <a:t>[ TURN IN MIDTERM PROJECT ]</a:t>
            </a:r>
          </a:p>
          <a:p>
            <a:r>
              <a:rPr lang="en-US" u="sng" dirty="0"/>
              <a:t>Weeks 9 and 10: (software carpentry)</a:t>
            </a:r>
            <a:r>
              <a:rPr lang="en-US" dirty="0"/>
              <a:t>	                                                           </a:t>
            </a:r>
            <a:r>
              <a:rPr lang="en-US" dirty="0" smtClean="0"/>
              <a:t>                </a:t>
            </a:r>
            <a:r>
              <a:rPr lang="en-US" dirty="0"/>
              <a:t>[ TURN IN ASSIGNMENT #3 ]</a:t>
            </a:r>
          </a:p>
          <a:p>
            <a:r>
              <a:rPr lang="en-US" u="sng" dirty="0"/>
              <a:t>Week 11: Finding and Cleaning </a:t>
            </a:r>
            <a:r>
              <a:rPr lang="en-US" u="sng" dirty="0" smtClean="0"/>
              <a:t>Data</a:t>
            </a:r>
            <a:r>
              <a:rPr lang="en-US" dirty="0"/>
              <a:t> </a:t>
            </a:r>
            <a:r>
              <a:rPr lang="en-US" dirty="0" smtClean="0"/>
              <a:t>                                                                                         [ </a:t>
            </a:r>
            <a:r>
              <a:rPr lang="en-US" dirty="0"/>
              <a:t>ASSIGNMENT </a:t>
            </a:r>
            <a:r>
              <a:rPr lang="en-US" dirty="0" smtClean="0"/>
              <a:t>#4 </a:t>
            </a:r>
            <a:r>
              <a:rPr lang="en-US" dirty="0"/>
              <a:t>COMPLETE ]</a:t>
            </a:r>
          </a:p>
          <a:p>
            <a:r>
              <a:rPr lang="en-US" u="sng" dirty="0"/>
              <a:t>Week 12: Sharing and Reuse: Intellectual Property and Licensing</a:t>
            </a:r>
            <a:r>
              <a:rPr lang="en-US" dirty="0"/>
              <a:t>   </a:t>
            </a:r>
          </a:p>
          <a:p>
            <a:r>
              <a:rPr lang="en-US" u="sng" dirty="0"/>
              <a:t>Week 13: Repository Identification / Preparation for Preservation / Unique Identifiers</a:t>
            </a:r>
            <a:r>
              <a:rPr lang="en-US" dirty="0"/>
              <a:t> </a:t>
            </a:r>
          </a:p>
          <a:p>
            <a:r>
              <a:rPr lang="en-US" u="sng" dirty="0"/>
              <a:t>Week 14: Open Lab</a:t>
            </a:r>
            <a:r>
              <a:rPr lang="en-US" dirty="0"/>
              <a:t> 						           </a:t>
            </a:r>
            <a:r>
              <a:rPr lang="en-US" dirty="0" smtClean="0"/>
              <a:t>[ </a:t>
            </a:r>
            <a:r>
              <a:rPr lang="en-US" dirty="0"/>
              <a:t>TURN IN ASSIGNMENT #5 ]</a:t>
            </a:r>
          </a:p>
          <a:p>
            <a:r>
              <a:rPr lang="en-US" u="sng" dirty="0"/>
              <a:t>Finals Week:</a:t>
            </a:r>
            <a:r>
              <a:rPr lang="en-US" dirty="0"/>
              <a:t> 					 </a:t>
            </a:r>
            <a:r>
              <a:rPr lang="en-US" dirty="0" smtClean="0"/>
              <a:t>                               [ </a:t>
            </a:r>
            <a:r>
              <a:rPr lang="en-US" dirty="0"/>
              <a:t>TURN IN FINAL PROJECT ]</a:t>
            </a:r>
          </a:p>
          <a:p>
            <a:endParaRPr lang="en-US" dirty="0"/>
          </a:p>
        </p:txBody>
      </p:sp>
    </p:spTree>
    <p:extLst>
      <p:ext uri="{BB962C8B-B14F-4D97-AF65-F5344CB8AC3E}">
        <p14:creationId xmlns:p14="http://schemas.microsoft.com/office/powerpoint/2010/main" val="2191174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1899811" y="1575360"/>
            <a:ext cx="7993117" cy="3648417"/>
          </a:xfrm>
        </p:spPr>
        <p:txBody>
          <a:bodyPr>
            <a:noAutofit/>
          </a:bodyPr>
          <a:lstStyle/>
          <a:p>
            <a:pPr lvl="1">
              <a:buClr>
                <a:schemeClr val="accent1">
                  <a:lumMod val="75000"/>
                </a:schemeClr>
              </a:buClr>
              <a:buFont typeface="Arial" pitchFamily="34" charset="0"/>
              <a:buChar char="•"/>
            </a:pPr>
            <a:r>
              <a:rPr lang="en-US" sz="2400" dirty="0">
                <a:ea typeface="ＭＳ Ｐゴシック" pitchFamily="34" charset="-128"/>
              </a:rPr>
              <a:t>Make backups to avoid data loss</a:t>
            </a:r>
          </a:p>
          <a:p>
            <a:pPr lvl="1">
              <a:buClr>
                <a:schemeClr val="accent1">
                  <a:lumMod val="75000"/>
                </a:schemeClr>
              </a:buClr>
              <a:buFont typeface="Arial" pitchFamily="34" charset="0"/>
              <a:buChar char="•"/>
            </a:pPr>
            <a:r>
              <a:rPr lang="en-US" sz="2400" dirty="0">
                <a:ea typeface="ＭＳ Ｐゴシック" pitchFamily="34" charset="-128"/>
              </a:rPr>
              <a:t>Format your data for re-use (by yourself or others)</a:t>
            </a:r>
          </a:p>
          <a:p>
            <a:pPr lvl="1">
              <a:buClr>
                <a:schemeClr val="accent1">
                  <a:lumMod val="75000"/>
                </a:schemeClr>
              </a:buClr>
              <a:buFont typeface="Arial" pitchFamily="34" charset="0"/>
              <a:buChar char="•"/>
            </a:pPr>
            <a:r>
              <a:rPr lang="en-US" sz="2400" dirty="0">
                <a:ea typeface="ＭＳ Ｐゴシック" pitchFamily="34" charset="-128"/>
              </a:rPr>
              <a:t>Be prepared: Document your data for your own recollection, accountability, and re-use (by yourself or others) </a:t>
            </a:r>
          </a:p>
          <a:p>
            <a:pPr lvl="1">
              <a:buClr>
                <a:schemeClr val="accent1">
                  <a:lumMod val="75000"/>
                </a:schemeClr>
              </a:buClr>
              <a:buFont typeface="Arial" pitchFamily="34" charset="0"/>
              <a:buChar char="•"/>
            </a:pPr>
            <a:r>
              <a:rPr lang="en-US" sz="2400" dirty="0">
                <a:ea typeface="ＭＳ Ｐゴシック" pitchFamily="34" charset="-128"/>
              </a:rPr>
              <a:t>Prepare it to share it – gain credibility </a:t>
            </a:r>
          </a:p>
          <a:p>
            <a:pPr marL="393192" lvl="1" indent="0">
              <a:buClr>
                <a:schemeClr val="accent1">
                  <a:lumMod val="75000"/>
                </a:schemeClr>
              </a:buClr>
              <a:buNone/>
            </a:pPr>
            <a:r>
              <a:rPr lang="en-US" sz="2400" dirty="0">
                <a:ea typeface="ＭＳ Ｐゴシック" pitchFamily="34" charset="-128"/>
              </a:rPr>
              <a:t>    and recognition for your science efforts!</a:t>
            </a:r>
          </a:p>
          <a:p>
            <a:pPr marL="393192" lvl="1" indent="0">
              <a:buClr>
                <a:srgbClr val="177F8A"/>
              </a:buClr>
              <a:buNone/>
            </a:pPr>
            <a:endParaRPr lang="en-US" sz="2400" dirty="0">
              <a:ea typeface="ＭＳ Ｐゴシック" pitchFamily="34" charset="-128"/>
            </a:endParaRPr>
          </a:p>
        </p:txBody>
      </p:sp>
      <p:sp>
        <p:nvSpPr>
          <p:cNvPr id="13314" name="Title 1"/>
          <p:cNvSpPr>
            <a:spLocks noGrp="1"/>
          </p:cNvSpPr>
          <p:nvPr>
            <p:ph type="title"/>
          </p:nvPr>
        </p:nvSpPr>
        <p:spPr>
          <a:xfrm>
            <a:off x="1524000" y="494973"/>
            <a:ext cx="9144000" cy="701018"/>
          </a:xfrm>
        </p:spPr>
        <p:txBody>
          <a:bodyPr>
            <a:noAutofit/>
          </a:bodyPr>
          <a:lstStyle/>
          <a:p>
            <a:r>
              <a:rPr lang="en-US" dirty="0" smtClean="0">
                <a:ea typeface="ＭＳ Ｐゴシック" pitchFamily="34" charset="-128"/>
              </a:rPr>
              <a:t>Why Data Management: </a:t>
            </a:r>
            <a:br>
              <a:rPr lang="en-US" dirty="0" smtClean="0">
                <a:ea typeface="ＭＳ Ｐゴシック" pitchFamily="34" charset="-128"/>
              </a:rPr>
            </a:br>
            <a:r>
              <a:rPr lang="en-US" dirty="0" smtClean="0">
                <a:ea typeface="ＭＳ Ｐゴシック" pitchFamily="34" charset="-128"/>
              </a:rPr>
              <a:t>Researcher Perspective</a:t>
            </a:r>
          </a:p>
        </p:txBody>
      </p:sp>
      <p:pic>
        <p:nvPicPr>
          <p:cNvPr id="13316" name="Picture 4" descr="C:\Users\emcee\Desktop\UWW ResNe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6117" y="3650195"/>
            <a:ext cx="2066237" cy="2066237"/>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rot="16200000">
            <a:off x="8728575" y="4326024"/>
            <a:ext cx="2676102" cy="230832"/>
          </a:xfrm>
          <a:prstGeom prst="rect">
            <a:avLst/>
          </a:prstGeom>
          <a:noFill/>
        </p:spPr>
        <p:txBody>
          <a:bodyPr wrap="square" rtlCol="0">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UWW </a:t>
            </a:r>
            <a:r>
              <a:rPr lang="en-US" sz="900" dirty="0" err="1">
                <a:solidFill>
                  <a:prstClr val="white">
                    <a:lumMod val="75000"/>
                  </a:prstClr>
                </a:solidFill>
                <a:latin typeface="Arial" charset="0"/>
                <a:cs typeface="Arial" charset="0"/>
              </a:rPr>
              <a:t>ResNet</a:t>
            </a:r>
            <a:r>
              <a:rPr lang="en-US" sz="900" dirty="0">
                <a:solidFill>
                  <a:prstClr val="white">
                    <a:lumMod val="75000"/>
                  </a:prstClr>
                </a:solidFill>
                <a:latin typeface="Arial" charset="0"/>
                <a:cs typeface="Arial" charset="0"/>
              </a:rPr>
              <a:t> on Flickr</a:t>
            </a:r>
          </a:p>
        </p:txBody>
      </p:sp>
    </p:spTree>
    <p:extLst>
      <p:ext uri="{BB962C8B-B14F-4D97-AF65-F5344CB8AC3E}">
        <p14:creationId xmlns:p14="http://schemas.microsoft.com/office/powerpoint/2010/main" val="1012801770"/>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1843992" y="1543830"/>
            <a:ext cx="8332097" cy="4804407"/>
          </a:xfrm>
        </p:spPr>
        <p:txBody>
          <a:bodyPr>
            <a:noAutofit/>
          </a:bodyPr>
          <a:lstStyle/>
          <a:p>
            <a:pPr>
              <a:buClr>
                <a:schemeClr val="accent1">
                  <a:lumMod val="75000"/>
                </a:schemeClr>
              </a:buClr>
              <a:buSzPct val="100000"/>
            </a:pPr>
            <a:r>
              <a:rPr lang="en-US" dirty="0" smtClean="0">
                <a:ea typeface="ＭＳ Ｐゴシック" pitchFamily="34" charset="-128"/>
              </a:rPr>
              <a:t>Data is a valuable asset – it is expensive and time </a:t>
            </a:r>
            <a:r>
              <a:rPr lang="en-US" dirty="0">
                <a:ea typeface="ＭＳ Ｐゴシック" pitchFamily="34" charset="-128"/>
              </a:rPr>
              <a:t>consuming to collect </a:t>
            </a:r>
            <a:endParaRPr lang="en-US" dirty="0" smtClean="0">
              <a:ea typeface="ＭＳ Ｐゴシック" pitchFamily="34" charset="-128"/>
            </a:endParaRPr>
          </a:p>
          <a:p>
            <a:pPr>
              <a:buClr>
                <a:schemeClr val="accent1">
                  <a:lumMod val="75000"/>
                </a:schemeClr>
              </a:buClr>
            </a:pPr>
            <a:r>
              <a:rPr lang="en-US" dirty="0" smtClean="0">
                <a:ea typeface="ＭＳ Ｐゴシック" pitchFamily="34" charset="-128"/>
              </a:rPr>
              <a:t>Data should be managed to:</a:t>
            </a:r>
          </a:p>
          <a:p>
            <a:pPr lvl="1">
              <a:buClr>
                <a:schemeClr val="accent1">
                  <a:lumMod val="75000"/>
                </a:schemeClr>
              </a:buClr>
              <a:buSzPct val="90000"/>
              <a:buFont typeface="Courier New" pitchFamily="49" charset="0"/>
              <a:buChar char="o"/>
            </a:pPr>
            <a:r>
              <a:rPr lang="en-US" dirty="0">
                <a:ea typeface="ＭＳ Ｐゴシック" pitchFamily="34" charset="-128"/>
              </a:rPr>
              <a:t>m</a:t>
            </a:r>
            <a:r>
              <a:rPr lang="en-US" dirty="0" smtClean="0">
                <a:ea typeface="ＭＳ Ｐゴシック" pitchFamily="34" charset="-128"/>
              </a:rPr>
              <a:t>aximize </a:t>
            </a:r>
            <a:r>
              <a:rPr lang="en-US" dirty="0">
                <a:ea typeface="ＭＳ Ｐゴシック" pitchFamily="34" charset="-128"/>
              </a:rPr>
              <a:t>the effective use and value of data and information </a:t>
            </a:r>
            <a:r>
              <a:rPr lang="en-US" dirty="0" smtClean="0">
                <a:ea typeface="ＭＳ Ｐゴシック" pitchFamily="34" charset="-128"/>
              </a:rPr>
              <a:t>assets</a:t>
            </a:r>
          </a:p>
          <a:p>
            <a:pPr lvl="1">
              <a:buClr>
                <a:schemeClr val="accent1">
                  <a:lumMod val="75000"/>
                </a:schemeClr>
              </a:buClr>
              <a:buSzPct val="90000"/>
              <a:buFont typeface="Courier New" pitchFamily="49" charset="0"/>
              <a:buChar char="o"/>
            </a:pPr>
            <a:r>
              <a:rPr lang="en-US" dirty="0" smtClean="0">
                <a:ea typeface="ＭＳ Ｐゴシック" pitchFamily="34" charset="-128"/>
              </a:rPr>
              <a:t>continually </a:t>
            </a:r>
            <a:r>
              <a:rPr lang="en-US" dirty="0">
                <a:ea typeface="ＭＳ Ｐゴシック" pitchFamily="34" charset="-128"/>
              </a:rPr>
              <a:t>improve the quality </a:t>
            </a:r>
            <a:r>
              <a:rPr lang="en-US" dirty="0" smtClean="0">
                <a:ea typeface="ＭＳ Ｐゴシック" pitchFamily="34" charset="-128"/>
              </a:rPr>
              <a:t>including</a:t>
            </a:r>
            <a:r>
              <a:rPr lang="en-US" dirty="0">
                <a:ea typeface="ＭＳ Ｐゴシック" pitchFamily="34" charset="-128"/>
              </a:rPr>
              <a:t>: data accuracy, integrity, integration, timeliness of data capture and presentation, relevance and </a:t>
            </a:r>
            <a:r>
              <a:rPr lang="en-US" dirty="0" smtClean="0">
                <a:ea typeface="ＭＳ Ｐゴシック" pitchFamily="34" charset="-128"/>
              </a:rPr>
              <a:t>usefulness</a:t>
            </a:r>
          </a:p>
          <a:p>
            <a:pPr lvl="1">
              <a:buClr>
                <a:schemeClr val="accent1">
                  <a:lumMod val="75000"/>
                </a:schemeClr>
              </a:buClr>
              <a:buSzPct val="90000"/>
              <a:buFont typeface="Courier New" pitchFamily="49" charset="0"/>
              <a:buChar char="o"/>
            </a:pPr>
            <a:r>
              <a:rPr lang="en-US" dirty="0">
                <a:ea typeface="ＭＳ Ｐゴシック" pitchFamily="34" charset="-128"/>
              </a:rPr>
              <a:t>e</a:t>
            </a:r>
            <a:r>
              <a:rPr lang="en-US" dirty="0" smtClean="0">
                <a:ea typeface="ＭＳ Ｐゴシック" pitchFamily="34" charset="-128"/>
              </a:rPr>
              <a:t>nsure </a:t>
            </a:r>
            <a:r>
              <a:rPr lang="en-US" dirty="0">
                <a:ea typeface="ＭＳ Ｐゴシック" pitchFamily="34" charset="-128"/>
              </a:rPr>
              <a:t>appropriate use of data and </a:t>
            </a:r>
            <a:r>
              <a:rPr lang="en-US" dirty="0" smtClean="0">
                <a:ea typeface="ＭＳ Ｐゴシック" pitchFamily="34" charset="-128"/>
              </a:rPr>
              <a:t>information</a:t>
            </a:r>
          </a:p>
          <a:p>
            <a:pPr lvl="1">
              <a:buClr>
                <a:schemeClr val="accent1">
                  <a:lumMod val="75000"/>
                </a:schemeClr>
              </a:buClr>
              <a:buSzPct val="90000"/>
              <a:buFont typeface="Courier New" pitchFamily="49" charset="0"/>
              <a:buChar char="o"/>
            </a:pPr>
            <a:r>
              <a:rPr lang="en-US" dirty="0" smtClean="0">
                <a:ea typeface="ＭＳ Ｐゴシック" pitchFamily="34" charset="-128"/>
              </a:rPr>
              <a:t>facilitate </a:t>
            </a:r>
            <a:r>
              <a:rPr lang="en-US" dirty="0">
                <a:ea typeface="ＭＳ Ｐゴシック" pitchFamily="34" charset="-128"/>
              </a:rPr>
              <a:t>data </a:t>
            </a:r>
            <a:r>
              <a:rPr lang="en-US" dirty="0" smtClean="0">
                <a:ea typeface="ＭＳ Ｐゴシック" pitchFamily="34" charset="-128"/>
              </a:rPr>
              <a:t>sharing</a:t>
            </a:r>
          </a:p>
          <a:p>
            <a:pPr lvl="1">
              <a:buClr>
                <a:schemeClr val="accent1">
                  <a:lumMod val="75000"/>
                </a:schemeClr>
              </a:buClr>
              <a:buSzPct val="90000"/>
              <a:buFont typeface="Courier New" pitchFamily="49" charset="0"/>
              <a:buChar char="o"/>
            </a:pPr>
            <a:r>
              <a:rPr lang="en-US" dirty="0" smtClean="0">
                <a:ea typeface="ＭＳ Ｐゴシック" pitchFamily="34" charset="-128"/>
              </a:rPr>
              <a:t>ensure </a:t>
            </a:r>
            <a:r>
              <a:rPr lang="en-US" dirty="0">
                <a:ea typeface="ＭＳ Ｐゴシック" pitchFamily="34" charset="-128"/>
              </a:rPr>
              <a:t>sustainability and accessibility in long term for </a:t>
            </a:r>
            <a:r>
              <a:rPr lang="en-US" dirty="0" smtClean="0">
                <a:ea typeface="ＭＳ Ｐゴシック" pitchFamily="34" charset="-128"/>
              </a:rPr>
              <a:t>re</a:t>
            </a:r>
            <a:r>
              <a:rPr lang="en-US" dirty="0">
                <a:ea typeface="ＭＳ Ｐゴシック" pitchFamily="34" charset="-128"/>
              </a:rPr>
              <a:t>-use in science</a:t>
            </a:r>
          </a:p>
          <a:p>
            <a:pPr marL="109728" indent="0">
              <a:buClr>
                <a:srgbClr val="177F8A"/>
              </a:buClr>
              <a:buNone/>
            </a:pPr>
            <a:endParaRPr lang="en-US" dirty="0">
              <a:ea typeface="ＭＳ Ｐゴシック" pitchFamily="34" charset="-128"/>
            </a:endParaRPr>
          </a:p>
          <a:p>
            <a:pPr marL="109728" indent="0">
              <a:buClr>
                <a:srgbClr val="177F8A"/>
              </a:buClr>
              <a:buNone/>
            </a:pPr>
            <a:endParaRPr lang="en-US" dirty="0" smtClean="0">
              <a:ea typeface="ＭＳ Ｐゴシック" pitchFamily="34" charset="-128"/>
            </a:endParaRPr>
          </a:p>
          <a:p>
            <a:pPr marL="109728" indent="0">
              <a:buClr>
                <a:srgbClr val="177F8A"/>
              </a:buClr>
              <a:buSzPct val="100000"/>
              <a:buNone/>
            </a:pPr>
            <a:endParaRPr lang="en-US" dirty="0" smtClean="0">
              <a:ea typeface="ＭＳ Ｐゴシック" pitchFamily="34" charset="-128"/>
            </a:endParaRPr>
          </a:p>
        </p:txBody>
      </p:sp>
      <p:sp>
        <p:nvSpPr>
          <p:cNvPr id="13314" name="Title 1"/>
          <p:cNvSpPr>
            <a:spLocks noGrp="1"/>
          </p:cNvSpPr>
          <p:nvPr>
            <p:ph type="title"/>
          </p:nvPr>
        </p:nvSpPr>
        <p:spPr>
          <a:xfrm>
            <a:off x="1524000" y="506607"/>
            <a:ext cx="9144000" cy="701018"/>
          </a:xfrm>
        </p:spPr>
        <p:txBody>
          <a:bodyPr>
            <a:noAutofit/>
          </a:bodyPr>
          <a:lstStyle/>
          <a:p>
            <a:r>
              <a:rPr lang="en-US" dirty="0" smtClean="0">
                <a:ea typeface="ＭＳ Ｐゴシック" pitchFamily="34" charset="-128"/>
              </a:rPr>
              <a:t>Why Data Management: </a:t>
            </a:r>
            <a:br>
              <a:rPr lang="en-US" dirty="0" smtClean="0">
                <a:ea typeface="ＭＳ Ｐゴシック" pitchFamily="34" charset="-128"/>
              </a:rPr>
            </a:br>
            <a:r>
              <a:rPr lang="en-US" dirty="0" smtClean="0">
                <a:ea typeface="ＭＳ Ｐゴシック" pitchFamily="34" charset="-128"/>
              </a:rPr>
              <a:t>Foundation to Advance Science </a:t>
            </a:r>
          </a:p>
        </p:txBody>
      </p:sp>
    </p:spTree>
    <p:extLst>
      <p:ext uri="{BB962C8B-B14F-4D97-AF65-F5344CB8AC3E}">
        <p14:creationId xmlns:p14="http://schemas.microsoft.com/office/powerpoint/2010/main" val="2978023389"/>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Rectangle 7"/>
          <p:cNvSpPr>
            <a:spLocks noGrp="1" noRot="1" noChangeArrowheads="1"/>
          </p:cNvSpPr>
          <p:nvPr>
            <p:ph type="title"/>
          </p:nvPr>
        </p:nvSpPr>
        <p:spPr>
          <a:xfrm>
            <a:off x="1828800" y="327188"/>
            <a:ext cx="8534400" cy="1143000"/>
          </a:xfrm>
        </p:spPr>
        <p:txBody>
          <a:bodyPr>
            <a:noAutofit/>
          </a:bodyPr>
          <a:lstStyle/>
          <a:p>
            <a:pPr algn="ctr">
              <a:defRPr/>
            </a:pPr>
            <a:r>
              <a:rPr lang="en-US" sz="3600" dirty="0">
                <a:solidFill>
                  <a:schemeClr val="accent1">
                    <a:lumMod val="75000"/>
                  </a:schemeClr>
                </a:solidFill>
                <a:effectLst/>
              </a:rPr>
              <a:t>Well managed, publically accessible data is important: why?</a:t>
            </a:r>
          </a:p>
        </p:txBody>
      </p:sp>
      <p:sp>
        <p:nvSpPr>
          <p:cNvPr id="1040387" name="Rectangle 3"/>
          <p:cNvSpPr>
            <a:spLocks noGrp="1" noChangeArrowheads="1"/>
          </p:cNvSpPr>
          <p:nvPr>
            <p:ph idx="1"/>
          </p:nvPr>
        </p:nvSpPr>
        <p:spPr>
          <a:xfrm>
            <a:off x="1981200" y="1732555"/>
            <a:ext cx="8229600" cy="4525963"/>
          </a:xfrm>
        </p:spPr>
        <p:txBody>
          <a:bodyPr>
            <a:normAutofit/>
          </a:bodyPr>
          <a:lstStyle/>
          <a:p>
            <a:pPr marL="109728" indent="0">
              <a:lnSpc>
                <a:spcPct val="80000"/>
              </a:lnSpc>
              <a:buClr>
                <a:schemeClr val="accent1">
                  <a:lumMod val="75000"/>
                </a:schemeClr>
              </a:buClr>
              <a:buSzPct val="95000"/>
              <a:buNone/>
              <a:defRPr/>
            </a:pPr>
            <a:r>
              <a:rPr lang="en-US" dirty="0" smtClean="0"/>
              <a:t>Here are a few reasons (from the UK Data Archive):</a:t>
            </a:r>
          </a:p>
          <a:p>
            <a:pPr marL="109728" indent="0">
              <a:lnSpc>
                <a:spcPct val="80000"/>
              </a:lnSpc>
              <a:buClr>
                <a:schemeClr val="accent1">
                  <a:lumMod val="75000"/>
                </a:schemeClr>
              </a:buClr>
              <a:buSzPct val="95000"/>
              <a:buNone/>
              <a:defRPr/>
            </a:pPr>
            <a:endParaRPr lang="en-US" dirty="0" smtClean="0"/>
          </a:p>
          <a:p>
            <a:pPr eaLnBrk="1" hangingPunct="1">
              <a:lnSpc>
                <a:spcPct val="80000"/>
              </a:lnSpc>
              <a:buClr>
                <a:schemeClr val="accent1">
                  <a:lumMod val="75000"/>
                </a:schemeClr>
              </a:buClr>
              <a:buSzPct val="100000"/>
              <a:defRPr/>
            </a:pPr>
            <a:r>
              <a:rPr lang="en-US" dirty="0" smtClean="0"/>
              <a:t>Increases the impact and visibility of research </a:t>
            </a:r>
          </a:p>
          <a:p>
            <a:pPr eaLnBrk="1" hangingPunct="1">
              <a:lnSpc>
                <a:spcPct val="80000"/>
              </a:lnSpc>
              <a:buClr>
                <a:schemeClr val="accent1">
                  <a:lumMod val="75000"/>
                </a:schemeClr>
              </a:buClr>
              <a:buSzPct val="100000"/>
              <a:defRPr/>
            </a:pPr>
            <a:r>
              <a:rPr lang="en-US" dirty="0" smtClean="0"/>
              <a:t>Promotes innovation and potential new data uses</a:t>
            </a:r>
          </a:p>
          <a:p>
            <a:pPr eaLnBrk="1" hangingPunct="1">
              <a:lnSpc>
                <a:spcPct val="80000"/>
              </a:lnSpc>
              <a:buClr>
                <a:schemeClr val="accent1">
                  <a:lumMod val="75000"/>
                </a:schemeClr>
              </a:buClr>
              <a:buSzPct val="100000"/>
              <a:defRPr/>
            </a:pPr>
            <a:r>
              <a:rPr lang="en-US" dirty="0" smtClean="0"/>
              <a:t>Leads to new collaborations between data users and creators</a:t>
            </a:r>
          </a:p>
          <a:p>
            <a:pPr eaLnBrk="1" hangingPunct="1">
              <a:lnSpc>
                <a:spcPct val="80000"/>
              </a:lnSpc>
              <a:buClr>
                <a:schemeClr val="accent1">
                  <a:lumMod val="75000"/>
                </a:schemeClr>
              </a:buClr>
              <a:buSzPct val="100000"/>
              <a:defRPr/>
            </a:pPr>
            <a:r>
              <a:rPr lang="en-US" dirty="0" smtClean="0"/>
              <a:t>Maximizes transparency and accountability</a:t>
            </a:r>
          </a:p>
          <a:p>
            <a:pPr eaLnBrk="1" hangingPunct="1">
              <a:lnSpc>
                <a:spcPct val="80000"/>
              </a:lnSpc>
              <a:buClr>
                <a:schemeClr val="accent1">
                  <a:lumMod val="75000"/>
                </a:schemeClr>
              </a:buClr>
              <a:buSzPct val="100000"/>
              <a:defRPr/>
            </a:pPr>
            <a:r>
              <a:rPr lang="en-US" dirty="0" smtClean="0"/>
              <a:t>Enables scrutiny of research findings</a:t>
            </a:r>
          </a:p>
          <a:p>
            <a:pPr eaLnBrk="1" hangingPunct="1">
              <a:lnSpc>
                <a:spcPct val="80000"/>
              </a:lnSpc>
              <a:buClr>
                <a:schemeClr val="accent1">
                  <a:lumMod val="75000"/>
                </a:schemeClr>
              </a:buClr>
              <a:buSzPct val="100000"/>
              <a:defRPr/>
            </a:pPr>
            <a:r>
              <a:rPr lang="en-US" dirty="0" smtClean="0"/>
              <a:t>Encourages improvement and validation of research methods</a:t>
            </a:r>
          </a:p>
          <a:p>
            <a:pPr eaLnBrk="1" hangingPunct="1">
              <a:lnSpc>
                <a:spcPct val="80000"/>
              </a:lnSpc>
              <a:buClr>
                <a:schemeClr val="accent1">
                  <a:lumMod val="75000"/>
                </a:schemeClr>
              </a:buClr>
              <a:buSzPct val="100000"/>
              <a:defRPr/>
            </a:pPr>
            <a:r>
              <a:rPr lang="en-US" dirty="0" smtClean="0"/>
              <a:t>Reduces cost of duplicating data collection</a:t>
            </a:r>
          </a:p>
          <a:p>
            <a:pPr eaLnBrk="1" hangingPunct="1">
              <a:lnSpc>
                <a:spcPct val="80000"/>
              </a:lnSpc>
              <a:buClr>
                <a:schemeClr val="accent1">
                  <a:lumMod val="75000"/>
                </a:schemeClr>
              </a:buClr>
              <a:buSzPct val="100000"/>
              <a:defRPr/>
            </a:pPr>
            <a:r>
              <a:rPr lang="en-US" dirty="0" smtClean="0"/>
              <a:t>Provides important resources for education and training</a:t>
            </a:r>
          </a:p>
          <a:p>
            <a:pPr eaLnBrk="1" hangingPunct="1">
              <a:lnSpc>
                <a:spcPct val="80000"/>
              </a:lnSpc>
              <a:buClr>
                <a:schemeClr val="accent1">
                  <a:lumMod val="75000"/>
                </a:schemeClr>
              </a:buClr>
              <a:buSzPct val="95000"/>
              <a:defRPr/>
            </a:pPr>
            <a:endParaRPr lang="en-US" dirty="0" smtClean="0"/>
          </a:p>
          <a:p>
            <a:pPr eaLnBrk="1" hangingPunct="1">
              <a:lnSpc>
                <a:spcPct val="80000"/>
              </a:lnSpc>
              <a:buClr>
                <a:schemeClr val="accent1">
                  <a:lumMod val="75000"/>
                </a:schemeClr>
              </a:buClr>
              <a:buSzPct val="95000"/>
              <a:defRPr/>
            </a:pPr>
            <a:endParaRPr lang="en-US" dirty="0" smtClean="0"/>
          </a:p>
        </p:txBody>
      </p:sp>
    </p:spTree>
    <p:extLst>
      <p:ext uri="{BB962C8B-B14F-4D97-AF65-F5344CB8AC3E}">
        <p14:creationId xmlns:p14="http://schemas.microsoft.com/office/powerpoint/2010/main" val="2934542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Title 1"/>
          <p:cNvSpPr>
            <a:spLocks noGrp="1"/>
          </p:cNvSpPr>
          <p:nvPr>
            <p:ph type="title"/>
          </p:nvPr>
        </p:nvSpPr>
        <p:spPr>
          <a:xfrm>
            <a:off x="2002685" y="2221506"/>
            <a:ext cx="3962400" cy="1600200"/>
          </a:xfrm>
        </p:spPr>
        <p:txBody>
          <a:bodyPr/>
          <a:lstStyle/>
          <a:p>
            <a:pPr algn="ctr"/>
            <a:r>
              <a:rPr lang="ja-JP" altLang="en-US" sz="2000" dirty="0">
                <a:latin typeface="Arial" charset="0"/>
                <a:cs typeface="Arial" charset="0"/>
              </a:rPr>
              <a:t>“</a:t>
            </a:r>
            <a:r>
              <a:rPr lang="en-US" altLang="ja-JP" sz="2000" dirty="0">
                <a:latin typeface="Arial" charset="0"/>
                <a:cs typeface="Arial" charset="0"/>
              </a:rPr>
              <a:t>Planet hidden in Hubble archives</a:t>
            </a:r>
            <a:r>
              <a:rPr lang="ja-JP" altLang="en-US" sz="2000" dirty="0">
                <a:latin typeface="Arial" charset="0"/>
                <a:cs typeface="Arial" charset="0"/>
              </a:rPr>
              <a:t>”</a:t>
            </a:r>
            <a:r>
              <a:rPr lang="en-US" altLang="ja-JP" sz="2000" dirty="0">
                <a:latin typeface="Arial" charset="0"/>
                <a:cs typeface="Arial" charset="0"/>
              </a:rPr>
              <a:t> </a:t>
            </a:r>
            <a:r>
              <a:rPr lang="en-US" altLang="ja-JP" sz="2000" i="1" dirty="0">
                <a:latin typeface="Arial" charset="0"/>
                <a:cs typeface="Arial" charset="0"/>
              </a:rPr>
              <a:t>Science News </a:t>
            </a:r>
            <a:br>
              <a:rPr lang="en-US" altLang="ja-JP" sz="2000" i="1" dirty="0">
                <a:latin typeface="Arial" charset="0"/>
                <a:cs typeface="Arial" charset="0"/>
              </a:rPr>
            </a:br>
            <a:r>
              <a:rPr lang="en-US" altLang="ja-JP" sz="2000" dirty="0">
                <a:latin typeface="Arial" charset="0"/>
                <a:cs typeface="Arial" charset="0"/>
              </a:rPr>
              <a:t>(Feb. 27, 2009)</a:t>
            </a:r>
            <a:r>
              <a:rPr lang="en-US" altLang="ja-JP" sz="2400" dirty="0">
                <a:latin typeface="Arial" charset="0"/>
                <a:cs typeface="Arial" charset="0"/>
              </a:rPr>
              <a:t/>
            </a:r>
            <a:br>
              <a:rPr lang="en-US" altLang="ja-JP" sz="2400" dirty="0">
                <a:latin typeface="Arial" charset="0"/>
                <a:cs typeface="Arial" charset="0"/>
              </a:rPr>
            </a:br>
            <a:endParaRPr lang="en-US" sz="2400" dirty="0">
              <a:latin typeface="Arial" charset="0"/>
              <a:cs typeface="Arial" charset="0"/>
            </a:endParaRPr>
          </a:p>
        </p:txBody>
      </p:sp>
      <p:sp>
        <p:nvSpPr>
          <p:cNvPr id="49154" name="Content Placeholder 2"/>
          <p:cNvSpPr>
            <a:spLocks noGrp="1"/>
          </p:cNvSpPr>
          <p:nvPr>
            <p:ph idx="1"/>
          </p:nvPr>
        </p:nvSpPr>
        <p:spPr>
          <a:xfrm>
            <a:off x="1607730" y="1052971"/>
            <a:ext cx="8839200" cy="6321425"/>
          </a:xfrm>
        </p:spPr>
        <p:txBody>
          <a:bodyPr>
            <a:normAutofit/>
          </a:bodyPr>
          <a:lstStyle/>
          <a:p>
            <a:pPr marL="109728" indent="0">
              <a:buNone/>
            </a:pPr>
            <a:r>
              <a:rPr lang="en-US" sz="1600" dirty="0">
                <a:latin typeface="Arial" charset="0"/>
                <a:cs typeface="Arial" charset="0"/>
              </a:rPr>
              <a:t>A new image processing technique reveals something not before seen in this Hubble Space Telescope image taken 11 years ago: A faint planet (arrows), the outermost of three discovered with ground-based telescopes last year around the young star HR 8799.D. </a:t>
            </a:r>
            <a:r>
              <a:rPr lang="en-US" sz="1600" dirty="0" err="1">
                <a:latin typeface="Arial" charset="0"/>
                <a:cs typeface="Arial" charset="0"/>
              </a:rPr>
              <a:t>Lafrenière</a:t>
            </a:r>
            <a:r>
              <a:rPr lang="en-US" sz="1600" dirty="0">
                <a:latin typeface="Arial" charset="0"/>
                <a:cs typeface="Arial" charset="0"/>
              </a:rPr>
              <a:t> et al., Astrophysical Journal Letters</a:t>
            </a:r>
          </a:p>
          <a:p>
            <a:endParaRPr lang="en-US" sz="1600" dirty="0">
              <a:latin typeface="Arial" charset="0"/>
              <a:cs typeface="Arial" charset="0"/>
            </a:endParaRPr>
          </a:p>
          <a:p>
            <a:endParaRPr lang="en-US" sz="1600" dirty="0">
              <a:latin typeface="Arial" charset="0"/>
              <a:cs typeface="Arial" charset="0"/>
            </a:endParaRPr>
          </a:p>
          <a:p>
            <a:endParaRPr lang="en-US" sz="1600" dirty="0">
              <a:latin typeface="Arial" charset="0"/>
              <a:cs typeface="Arial" charset="0"/>
            </a:endParaRPr>
          </a:p>
        </p:txBody>
      </p:sp>
      <p:pic>
        <p:nvPicPr>
          <p:cNvPr id="49155" name="Picture 3" descr="Hubbl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3304" y="2027235"/>
            <a:ext cx="3513138"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6" name="TextBox 4"/>
          <p:cNvSpPr txBox="1">
            <a:spLocks noChangeArrowheads="1"/>
          </p:cNvSpPr>
          <p:nvPr/>
        </p:nvSpPr>
        <p:spPr bwMode="auto">
          <a:xfrm>
            <a:off x="1774085" y="3611039"/>
            <a:ext cx="8382000" cy="2831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endParaRPr lang="en-US" sz="1600" dirty="0">
              <a:solidFill>
                <a:srgbClr val="000000"/>
              </a:solidFill>
              <a:cs typeface="Arial" charset="0"/>
            </a:endParaRPr>
          </a:p>
          <a:p>
            <a:pPr defTabSz="457200" fontAlgn="base">
              <a:spcBef>
                <a:spcPct val="0"/>
              </a:spcBef>
              <a:spcAft>
                <a:spcPct val="0"/>
              </a:spcAft>
            </a:pPr>
            <a:r>
              <a:rPr lang="ja-JP" altLang="en-US" sz="1600" b="1" dirty="0">
                <a:solidFill>
                  <a:srgbClr val="000000"/>
                </a:solidFill>
                <a:cs typeface="Arial" charset="0"/>
              </a:rPr>
              <a:t>“</a:t>
            </a:r>
            <a:r>
              <a:rPr lang="en-US" altLang="ja-JP" sz="1600" b="1" dirty="0">
                <a:solidFill>
                  <a:srgbClr val="000000"/>
                </a:solidFill>
                <a:cs typeface="Arial" charset="0"/>
              </a:rPr>
              <a:t>The first thing it tells you is </a:t>
            </a:r>
            <a:r>
              <a:rPr lang="en-US" altLang="ja-JP" sz="1600" b="1" u="sng" dirty="0">
                <a:solidFill>
                  <a:srgbClr val="000000"/>
                </a:solidFill>
                <a:cs typeface="Arial" charset="0"/>
              </a:rPr>
              <a:t>how valuable maintaining long-term archives can be</a:t>
            </a:r>
            <a:r>
              <a:rPr lang="en-US" altLang="ja-JP" sz="1600" b="1" dirty="0">
                <a:solidFill>
                  <a:srgbClr val="000000"/>
                </a:solidFill>
                <a:cs typeface="Arial" charset="0"/>
              </a:rPr>
              <a:t>. Here is a major discovery that’s been lurking in the data for about 10 years!</a:t>
            </a:r>
            <a:r>
              <a:rPr lang="ja-JP" altLang="en-US" sz="1600" b="1" dirty="0">
                <a:solidFill>
                  <a:srgbClr val="000000"/>
                </a:solidFill>
                <a:cs typeface="Arial" charset="0"/>
              </a:rPr>
              <a:t>”</a:t>
            </a:r>
            <a:r>
              <a:rPr lang="en-US" altLang="ja-JP" sz="1600" b="1" dirty="0">
                <a:solidFill>
                  <a:srgbClr val="000000"/>
                </a:solidFill>
                <a:cs typeface="Arial" charset="0"/>
              </a:rPr>
              <a:t> </a:t>
            </a:r>
            <a:r>
              <a:rPr lang="en-US" altLang="ja-JP" sz="1600" dirty="0">
                <a:solidFill>
                  <a:srgbClr val="000000"/>
                </a:solidFill>
                <a:cs typeface="Arial" charset="0"/>
              </a:rPr>
              <a:t>comments Matt Mountain, director of the Space Telescope Science Institute in Baltimore, which operates Hubble.</a:t>
            </a:r>
          </a:p>
          <a:p>
            <a:pPr defTabSz="457200" fontAlgn="base">
              <a:spcBef>
                <a:spcPct val="0"/>
              </a:spcBef>
              <a:spcAft>
                <a:spcPct val="0"/>
              </a:spcAft>
            </a:pPr>
            <a:endParaRPr lang="en-US" sz="1600" dirty="0">
              <a:solidFill>
                <a:srgbClr val="000000"/>
              </a:solidFill>
              <a:cs typeface="Arial" charset="0"/>
            </a:endParaRPr>
          </a:p>
          <a:p>
            <a:pPr defTabSz="457200" fontAlgn="base">
              <a:spcBef>
                <a:spcPct val="0"/>
              </a:spcBef>
              <a:spcAft>
                <a:spcPct val="0"/>
              </a:spcAft>
            </a:pPr>
            <a:r>
              <a:rPr lang="ja-JP" altLang="en-US" sz="1600" dirty="0">
                <a:solidFill>
                  <a:srgbClr val="000000"/>
                </a:solidFill>
                <a:cs typeface="Arial" charset="0"/>
              </a:rPr>
              <a:t>“</a:t>
            </a:r>
            <a:r>
              <a:rPr lang="en-US" altLang="ja-JP" sz="1600" dirty="0">
                <a:solidFill>
                  <a:srgbClr val="000000"/>
                </a:solidFill>
                <a:cs typeface="Arial" charset="0"/>
              </a:rPr>
              <a:t>The second thing its tells you is having a well calibrated archive is necessary but not sufficient to make breakthroughs — it also takes a very innovative group of people to develop very smart extraction routines that can get rid of all the artifacts to reveal the planet hidden under all that telescope and detector structure.</a:t>
            </a:r>
            <a:r>
              <a:rPr lang="ja-JP" altLang="en-US" sz="1600" dirty="0">
                <a:solidFill>
                  <a:srgbClr val="000000"/>
                </a:solidFill>
                <a:cs typeface="Arial" charset="0"/>
              </a:rPr>
              <a:t>”</a:t>
            </a:r>
            <a:endParaRPr lang="en-US" altLang="ja-JP" sz="1600" dirty="0">
              <a:solidFill>
                <a:srgbClr val="000000"/>
              </a:solidFill>
              <a:cs typeface="Arial" charset="0"/>
            </a:endParaRPr>
          </a:p>
          <a:p>
            <a:pPr defTabSz="457200" fontAlgn="base">
              <a:spcBef>
                <a:spcPct val="0"/>
              </a:spcBef>
              <a:spcAft>
                <a:spcPct val="0"/>
              </a:spcAft>
            </a:pPr>
            <a:endParaRPr lang="en-US" sz="1800" dirty="0">
              <a:solidFill>
                <a:srgbClr val="000000"/>
              </a:solidFill>
              <a:cs typeface="Arial" charset="0"/>
            </a:endParaRPr>
          </a:p>
        </p:txBody>
      </p:sp>
      <p:sp>
        <p:nvSpPr>
          <p:cNvPr id="8" name="Title 1"/>
          <p:cNvSpPr txBox="1">
            <a:spLocks/>
          </p:cNvSpPr>
          <p:nvPr/>
        </p:nvSpPr>
        <p:spPr>
          <a:xfrm>
            <a:off x="1524000" y="256429"/>
            <a:ext cx="9144000" cy="701018"/>
          </a:xfrm>
          <a:prstGeom prst="rect">
            <a:avLst/>
          </a:prstGeom>
        </p:spPr>
        <p:txBody>
          <a:bodyPr vert="horz" rtlCol="0" anchor="ctr">
            <a:normAutofit/>
            <a:scene3d>
              <a:camera prst="orthographicFront"/>
              <a:lightRig rig="soft" dir="t"/>
            </a:scene3d>
            <a:sp3d prstMaterial="softEdge">
              <a:bevelT w="25400" h="25400"/>
            </a:sp3d>
          </a:bodyPr>
          <a:lstStyle>
            <a:lvl1pPr algn="ctr" rtl="0" eaLnBrk="1" latinLnBrk="0" hangingPunct="1">
              <a:spcBef>
                <a:spcPct val="0"/>
              </a:spcBef>
              <a:buNone/>
              <a:defRPr kumimoji="0" sz="3600" b="1" kern="1200">
                <a:solidFill>
                  <a:schemeClr val="accent1">
                    <a:lumMod val="75000"/>
                  </a:schemeClr>
                </a:solidFill>
                <a:effectLst/>
                <a:latin typeface="Calibri" pitchFamily="34" charset="0"/>
                <a:ea typeface="+mj-ea"/>
                <a:cs typeface="+mj-cs"/>
              </a:defRPr>
            </a:lvl1pPr>
            <a:extLst/>
          </a:lstStyle>
          <a:p>
            <a:pPr defTabSz="457200" fontAlgn="base">
              <a:spcAft>
                <a:spcPct val="0"/>
              </a:spcAft>
            </a:pPr>
            <a:r>
              <a:rPr lang="en-US" dirty="0">
                <a:solidFill>
                  <a:srgbClr val="2DA2BF">
                    <a:lumMod val="75000"/>
                  </a:srgbClr>
                </a:solidFill>
                <a:ea typeface="ＭＳ Ｐゴシック" pitchFamily="34" charset="-128"/>
              </a:rPr>
              <a:t>New Discoveries</a:t>
            </a:r>
          </a:p>
        </p:txBody>
      </p:sp>
      <p:sp>
        <p:nvSpPr>
          <p:cNvPr id="2" name="Rectangle 1"/>
          <p:cNvSpPr/>
          <p:nvPr/>
        </p:nvSpPr>
        <p:spPr>
          <a:xfrm rot="16200000">
            <a:off x="8869191" y="2836682"/>
            <a:ext cx="1781257" cy="230832"/>
          </a:xfrm>
          <a:prstGeom prst="rect">
            <a:avLst/>
          </a:prstGeom>
        </p:spPr>
        <p:txBody>
          <a:bodyPr wrap="none">
            <a:spAutoFit/>
          </a:bodyPr>
          <a:lstStyle/>
          <a:p>
            <a:pPr defTabSz="457200" fontAlgn="base">
              <a:spcBef>
                <a:spcPct val="0"/>
              </a:spcBef>
              <a:spcAft>
                <a:spcPct val="0"/>
              </a:spcAft>
            </a:pPr>
            <a:r>
              <a:rPr lang="fr-FR" sz="900" dirty="0">
                <a:solidFill>
                  <a:prstClr val="white">
                    <a:lumMod val="75000"/>
                  </a:prstClr>
                </a:solidFill>
                <a:latin typeface="Arial" charset="0"/>
                <a:cs typeface="Arial" charset="0"/>
              </a:rPr>
              <a:t>D. </a:t>
            </a:r>
            <a:r>
              <a:rPr lang="fr-FR" sz="900" dirty="0" err="1">
                <a:solidFill>
                  <a:prstClr val="white">
                    <a:lumMod val="75000"/>
                  </a:prstClr>
                </a:solidFill>
                <a:latin typeface="Arial" charset="0"/>
                <a:cs typeface="Arial" charset="0"/>
              </a:rPr>
              <a:t>Lafrenière</a:t>
            </a:r>
            <a:r>
              <a:rPr lang="fr-FR" sz="900" dirty="0">
                <a:solidFill>
                  <a:prstClr val="white">
                    <a:lumMod val="75000"/>
                  </a:prstClr>
                </a:solidFill>
                <a:latin typeface="Arial" charset="0"/>
                <a:cs typeface="Arial" charset="0"/>
              </a:rPr>
              <a:t> et al., </a:t>
            </a:r>
            <a:r>
              <a:rPr lang="fr-FR" sz="900" dirty="0" err="1">
                <a:solidFill>
                  <a:prstClr val="white">
                    <a:lumMod val="75000"/>
                  </a:prstClr>
                </a:solidFill>
                <a:latin typeface="Arial" charset="0"/>
                <a:cs typeface="Arial" charset="0"/>
              </a:rPr>
              <a:t>ApJ</a:t>
            </a:r>
            <a:r>
              <a:rPr lang="fr-FR" sz="900" dirty="0">
                <a:solidFill>
                  <a:prstClr val="white">
                    <a:lumMod val="75000"/>
                  </a:prstClr>
                </a:solidFill>
                <a:latin typeface="Arial" charset="0"/>
                <a:cs typeface="Arial" charset="0"/>
              </a:rPr>
              <a:t> </a:t>
            </a:r>
            <a:r>
              <a:rPr lang="fr-FR" sz="900" dirty="0" err="1">
                <a:solidFill>
                  <a:prstClr val="white">
                    <a:lumMod val="75000"/>
                  </a:prstClr>
                </a:solidFill>
                <a:latin typeface="Arial" charset="0"/>
                <a:cs typeface="Arial" charset="0"/>
              </a:rPr>
              <a:t>Letters</a:t>
            </a:r>
            <a:endParaRPr lang="en-US" sz="900" dirty="0">
              <a:solidFill>
                <a:prstClr val="white">
                  <a:lumMod val="75000"/>
                </a:prstClr>
              </a:solidFill>
              <a:latin typeface="Arial" charset="0"/>
              <a:cs typeface="Arial" charset="0"/>
            </a:endParaRPr>
          </a:p>
        </p:txBody>
      </p:sp>
    </p:spTree>
    <p:extLst>
      <p:ext uri="{BB962C8B-B14F-4D97-AF65-F5344CB8AC3E}">
        <p14:creationId xmlns:p14="http://schemas.microsoft.com/office/powerpoint/2010/main" val="2328156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descr="Newsprint"/>
          <p:cNvSpPr txBox="1">
            <a:spLocks noChangeArrowheads="1"/>
          </p:cNvSpPr>
          <p:nvPr/>
        </p:nvSpPr>
        <p:spPr>
          <a:xfrm>
            <a:off x="1876426" y="192088"/>
            <a:ext cx="8537575" cy="939800"/>
          </a:xfrm>
          <a:prstGeom prst="rect">
            <a:avLst/>
          </a:prstGeom>
        </p:spPr>
        <p:txBody>
          <a:bodyPr vert="horz" anchor="b">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defTabSz="457200" fontAlgn="base">
              <a:spcAft>
                <a:spcPct val="0"/>
              </a:spcAft>
              <a:defRPr/>
            </a:pPr>
            <a:r>
              <a:rPr lang="en-US" sz="3600" dirty="0">
                <a:solidFill>
                  <a:srgbClr val="2DA2BF">
                    <a:lumMod val="75000"/>
                  </a:srgbClr>
                </a:solidFill>
                <a:effectLst/>
                <a:ea typeface="ＭＳ Ｐゴシック" pitchFamily="34" charset="-128"/>
              </a:rPr>
              <a:t>Where a majority of data end up now…</a:t>
            </a:r>
            <a:endParaRPr lang="en-US" dirty="0">
              <a:solidFill>
                <a:prstClr val="white"/>
              </a:solidFill>
              <a:latin typeface="Arial" charset="0"/>
            </a:endParaRPr>
          </a:p>
        </p:txBody>
      </p:sp>
      <p:pic>
        <p:nvPicPr>
          <p:cNvPr id="2" name="Picture 1" descr="data end up.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600" y="1203094"/>
            <a:ext cx="7493000" cy="4886231"/>
          </a:xfrm>
          <a:prstGeom prst="rect">
            <a:avLst/>
          </a:prstGeom>
        </p:spPr>
      </p:pic>
    </p:spTree>
    <p:extLst>
      <p:ext uri="{BB962C8B-B14F-4D97-AF65-F5344CB8AC3E}">
        <p14:creationId xmlns:p14="http://schemas.microsoft.com/office/powerpoint/2010/main" val="1841631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descr="Newsprint"/>
          <p:cNvSpPr txBox="1">
            <a:spLocks noChangeArrowheads="1"/>
          </p:cNvSpPr>
          <p:nvPr/>
        </p:nvSpPr>
        <p:spPr>
          <a:xfrm>
            <a:off x="1876426" y="192088"/>
            <a:ext cx="8537575" cy="939800"/>
          </a:xfrm>
          <a:prstGeom prst="rect">
            <a:avLst/>
          </a:prstGeom>
        </p:spPr>
        <p:txBody>
          <a:bodyPr vert="horz" anchor="b">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defTabSz="457200" fontAlgn="base">
              <a:spcAft>
                <a:spcPct val="0"/>
              </a:spcAft>
              <a:defRPr/>
            </a:pPr>
            <a:r>
              <a:rPr lang="en-US" sz="3600" dirty="0">
                <a:solidFill>
                  <a:srgbClr val="2DA2BF">
                    <a:lumMod val="75000"/>
                  </a:srgbClr>
                </a:solidFill>
                <a:effectLst/>
                <a:ea typeface="ＭＳ Ｐゴシック" pitchFamily="34" charset="-128"/>
              </a:rPr>
              <a:t>Imagine if data were more accessible….</a:t>
            </a:r>
            <a:endParaRPr lang="en-US" dirty="0">
              <a:solidFill>
                <a:prstClr val="white"/>
              </a:solidFill>
              <a:latin typeface="Arial" charset="0"/>
            </a:endParaRPr>
          </a:p>
        </p:txBody>
      </p:sp>
      <p:pic>
        <p:nvPicPr>
          <p:cNvPr id="4" name="Picture 3" descr="where data end up.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601" y="1435100"/>
            <a:ext cx="7315200" cy="4686300"/>
          </a:xfrm>
          <a:prstGeom prst="rect">
            <a:avLst/>
          </a:prstGeom>
        </p:spPr>
      </p:pic>
    </p:spTree>
    <p:extLst>
      <p:ext uri="{BB962C8B-B14F-4D97-AF65-F5344CB8AC3E}">
        <p14:creationId xmlns:p14="http://schemas.microsoft.com/office/powerpoint/2010/main" val="1174599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a:t>
            </a:r>
            <a:endParaRPr lang="en-US" dirty="0"/>
          </a:p>
        </p:txBody>
      </p:sp>
      <p:sp>
        <p:nvSpPr>
          <p:cNvPr id="3" name="Content Placeholder 2"/>
          <p:cNvSpPr>
            <a:spLocks noGrp="1"/>
          </p:cNvSpPr>
          <p:nvPr>
            <p:ph idx="1"/>
          </p:nvPr>
        </p:nvSpPr>
        <p:spPr/>
        <p:txBody>
          <a:bodyPr/>
          <a:lstStyle/>
          <a:p>
            <a:r>
              <a:rPr lang="en-US" dirty="0" smtClean="0"/>
              <a:t>Lots of data, what to do with it?</a:t>
            </a:r>
          </a:p>
          <a:p>
            <a:r>
              <a:rPr lang="en-US" dirty="0" smtClean="0"/>
              <a:t>Many researcher benefits of data management</a:t>
            </a:r>
          </a:p>
          <a:p>
            <a:pPr lvl="1"/>
            <a:r>
              <a:rPr lang="en-US" dirty="0" smtClean="0"/>
              <a:t>Greater exposure of research</a:t>
            </a:r>
          </a:p>
          <a:p>
            <a:pPr lvl="1"/>
            <a:r>
              <a:rPr lang="en-US" dirty="0" smtClean="0"/>
              <a:t>Easier workflows, less frustration, more productivity</a:t>
            </a:r>
          </a:p>
          <a:p>
            <a:r>
              <a:rPr lang="en-US" dirty="0" smtClean="0"/>
              <a:t>Many scientific/social benefits of data management</a:t>
            </a:r>
          </a:p>
          <a:p>
            <a:pPr lvl="1"/>
            <a:r>
              <a:rPr lang="en-US" dirty="0" smtClean="0"/>
              <a:t>Sharing and re-use</a:t>
            </a:r>
          </a:p>
          <a:p>
            <a:pPr lvl="1"/>
            <a:r>
              <a:rPr lang="en-US" dirty="0" smtClean="0"/>
              <a:t>New discoveries</a:t>
            </a:r>
          </a:p>
          <a:p>
            <a:r>
              <a:rPr lang="en-US" dirty="0" smtClean="0"/>
              <a:t>Not managing data is NOT an option</a:t>
            </a:r>
          </a:p>
          <a:p>
            <a:pPr lvl="1"/>
            <a:r>
              <a:rPr lang="en-US" dirty="0" smtClean="0"/>
              <a:t>Cost are to high (both personal and professional)</a:t>
            </a:r>
            <a:endParaRPr lang="en-US" dirty="0"/>
          </a:p>
        </p:txBody>
      </p:sp>
    </p:spTree>
    <p:extLst>
      <p:ext uri="{BB962C8B-B14F-4D97-AF65-F5344CB8AC3E}">
        <p14:creationId xmlns:p14="http://schemas.microsoft.com/office/powerpoint/2010/main" val="3354223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loppyDisk_morguefile.jpg"/>
          <p:cNvPicPr>
            <a:picLocks noChangeAspect="1"/>
          </p:cNvPicPr>
          <p:nvPr/>
        </p:nvPicPr>
        <p:blipFill>
          <a:blip r:embed="rId3" cstate="print">
            <a:alphaModFix amt="37000"/>
            <a:extLst>
              <a:ext uri="{28A0092B-C50C-407E-A947-70E740481C1C}">
                <a14:useLocalDpi xmlns:a14="http://schemas.microsoft.com/office/drawing/2010/main" val="0"/>
              </a:ext>
            </a:extLst>
          </a:blip>
          <a:stretch>
            <a:fillRect/>
          </a:stretch>
        </p:blipFill>
        <p:spPr>
          <a:xfrm>
            <a:off x="0" y="13384"/>
            <a:ext cx="12192000" cy="6858000"/>
          </a:xfrm>
          <a:prstGeom prst="rect">
            <a:avLst/>
          </a:prstGeom>
        </p:spPr>
      </p:pic>
      <p:sp>
        <p:nvSpPr>
          <p:cNvPr id="4" name="TextBox 3"/>
          <p:cNvSpPr txBox="1"/>
          <p:nvPr/>
        </p:nvSpPr>
        <p:spPr>
          <a:xfrm>
            <a:off x="2349655" y="2232214"/>
            <a:ext cx="9079820" cy="2062103"/>
          </a:xfrm>
          <a:prstGeom prst="rect">
            <a:avLst/>
          </a:prstGeom>
          <a:noFill/>
        </p:spPr>
        <p:txBody>
          <a:bodyPr wrap="square" rtlCol="0">
            <a:spAutoFit/>
          </a:bodyPr>
          <a:lstStyle/>
          <a:p>
            <a:r>
              <a:rPr lang="en-US" sz="3200" dirty="0" smtClean="0">
                <a:cs typeface="Franklin Gothic Book"/>
              </a:rPr>
              <a:t>Actions </a:t>
            </a:r>
            <a:r>
              <a:rPr lang="en-US" sz="3200" dirty="0">
                <a:cs typeface="Franklin Gothic Book"/>
              </a:rPr>
              <a:t>that contribute to </a:t>
            </a:r>
            <a:r>
              <a:rPr lang="en-US" sz="3200" dirty="0" smtClean="0">
                <a:cs typeface="Franklin Gothic Book"/>
              </a:rPr>
              <a:t>effective </a:t>
            </a:r>
            <a:r>
              <a:rPr lang="en-US" sz="3200" b="1" dirty="0">
                <a:solidFill>
                  <a:srgbClr val="FF6600"/>
                </a:solidFill>
                <a:effectLst>
                  <a:outerShdw blurRad="50800" dist="25400" dir="2700000" algn="tl" rotWithShape="0">
                    <a:schemeClr val="tx1">
                      <a:alpha val="50000"/>
                    </a:schemeClr>
                  </a:outerShdw>
                </a:effectLst>
                <a:cs typeface="Franklin Gothic Book"/>
              </a:rPr>
              <a:t>storage</a:t>
            </a:r>
            <a:r>
              <a:rPr lang="en-US" sz="3200" dirty="0">
                <a:cs typeface="Franklin Gothic Book"/>
              </a:rPr>
              <a:t>, </a:t>
            </a:r>
            <a:r>
              <a:rPr lang="en-US" sz="3200" b="1" dirty="0" smtClean="0">
                <a:solidFill>
                  <a:srgbClr val="FF6600"/>
                </a:solidFill>
                <a:effectLst>
                  <a:outerShdw blurRad="50800" dist="25400" dir="2700000" algn="tl" rotWithShape="0">
                    <a:schemeClr val="tx1">
                      <a:alpha val="50000"/>
                    </a:schemeClr>
                  </a:outerShdw>
                </a:effectLst>
                <a:cs typeface="Franklin Gothic Book"/>
              </a:rPr>
              <a:t>preservation</a:t>
            </a:r>
            <a:r>
              <a:rPr lang="en-US" sz="3200" b="1" dirty="0" smtClean="0">
                <a:solidFill>
                  <a:schemeClr val="tx2"/>
                </a:solidFill>
                <a:effectLst>
                  <a:outerShdw blurRad="50800" dist="25400" dir="2700000" algn="tl" rotWithShape="0">
                    <a:schemeClr val="tx1">
                      <a:alpha val="50000"/>
                    </a:schemeClr>
                  </a:outerShdw>
                </a:effectLst>
                <a:cs typeface="Franklin Gothic Book"/>
              </a:rPr>
              <a:t> </a:t>
            </a:r>
            <a:r>
              <a:rPr lang="en-US" sz="3200" dirty="0" smtClean="0">
                <a:cs typeface="Franklin Gothic Book"/>
              </a:rPr>
              <a:t>and </a:t>
            </a:r>
            <a:r>
              <a:rPr lang="en-US" sz="3200" b="1" dirty="0" smtClean="0">
                <a:solidFill>
                  <a:srgbClr val="FF6600"/>
                </a:solidFill>
                <a:effectLst>
                  <a:outerShdw blurRad="50800" dist="25400" dir="2700000" algn="tl" rotWithShape="0">
                    <a:schemeClr val="tx1">
                      <a:alpha val="50000"/>
                    </a:schemeClr>
                  </a:outerShdw>
                </a:effectLst>
                <a:cs typeface="Franklin Gothic Book"/>
              </a:rPr>
              <a:t>reuse</a:t>
            </a:r>
            <a:r>
              <a:rPr lang="en-US" sz="3200" b="1" dirty="0" smtClean="0">
                <a:solidFill>
                  <a:schemeClr val="tx2"/>
                </a:solidFill>
                <a:effectLst>
                  <a:outerShdw blurRad="50800" dist="25400" dir="2700000" algn="tl" rotWithShape="0">
                    <a:schemeClr val="tx1">
                      <a:alpha val="50000"/>
                    </a:schemeClr>
                  </a:outerShdw>
                </a:effectLst>
                <a:cs typeface="Franklin Gothic Book"/>
              </a:rPr>
              <a:t> </a:t>
            </a:r>
            <a:r>
              <a:rPr lang="en-US" sz="3200" dirty="0" smtClean="0">
                <a:cs typeface="Franklin Gothic Book"/>
              </a:rPr>
              <a:t>of</a:t>
            </a:r>
          </a:p>
          <a:p>
            <a:r>
              <a:rPr lang="en-US" sz="3200" dirty="0" smtClean="0">
                <a:cs typeface="Franklin Gothic Book"/>
              </a:rPr>
              <a:t>data </a:t>
            </a:r>
            <a:r>
              <a:rPr lang="en-US" sz="3200" dirty="0">
                <a:cs typeface="Franklin Gothic Book"/>
              </a:rPr>
              <a:t>and </a:t>
            </a:r>
            <a:r>
              <a:rPr lang="en-US" sz="3200" dirty="0" smtClean="0">
                <a:cs typeface="Franklin Gothic Book"/>
              </a:rPr>
              <a:t>documentation </a:t>
            </a:r>
            <a:r>
              <a:rPr lang="en-US" sz="3200" dirty="0">
                <a:cs typeface="Franklin Gothic Book"/>
              </a:rPr>
              <a:t>throughout the research </a:t>
            </a:r>
            <a:r>
              <a:rPr lang="en-US" sz="3200" dirty="0" smtClean="0">
                <a:cs typeface="Franklin Gothic Book"/>
              </a:rPr>
              <a:t>lifecycle.</a:t>
            </a:r>
            <a:endParaRPr lang="en-US" sz="3200" dirty="0">
              <a:cs typeface="Franklin Gothic Book"/>
            </a:endParaRPr>
          </a:p>
        </p:txBody>
      </p:sp>
      <p:sp>
        <p:nvSpPr>
          <p:cNvPr id="5" name="TextBox 4"/>
          <p:cNvSpPr txBox="1"/>
          <p:nvPr/>
        </p:nvSpPr>
        <p:spPr>
          <a:xfrm>
            <a:off x="1057060" y="664718"/>
            <a:ext cx="5785558" cy="707886"/>
          </a:xfrm>
          <a:prstGeom prst="rect">
            <a:avLst/>
          </a:prstGeom>
          <a:noFill/>
        </p:spPr>
        <p:txBody>
          <a:bodyPr wrap="none" rtlCol="0">
            <a:spAutoFit/>
          </a:bodyPr>
          <a:lstStyle/>
          <a:p>
            <a:r>
              <a:rPr lang="en-US" sz="4000" spc="-100" dirty="0" smtClean="0">
                <a:solidFill>
                  <a:srgbClr val="FF6600"/>
                </a:solidFill>
                <a:latin typeface="Cambria"/>
                <a:ea typeface="+mj-ea"/>
                <a:cs typeface="Cambria"/>
              </a:rPr>
              <a:t>What is data management?</a:t>
            </a:r>
            <a:endParaRPr lang="en-US" sz="4000" spc="-100" dirty="0">
              <a:solidFill>
                <a:srgbClr val="FF6600"/>
              </a:solidFill>
              <a:latin typeface="Cambria"/>
              <a:ea typeface="+mj-ea"/>
              <a:cs typeface="Cambria"/>
            </a:endParaRPr>
          </a:p>
        </p:txBody>
      </p:sp>
      <p:sp>
        <p:nvSpPr>
          <p:cNvPr id="7" name="Rectangle 6"/>
          <p:cNvSpPr/>
          <p:nvPr/>
        </p:nvSpPr>
        <p:spPr>
          <a:xfrm>
            <a:off x="653142" y="6211669"/>
            <a:ext cx="10842171" cy="523220"/>
          </a:xfrm>
          <a:prstGeom prst="rect">
            <a:avLst/>
          </a:prstGeom>
        </p:spPr>
        <p:txBody>
          <a:bodyPr wrap="square">
            <a:spAutoFit/>
          </a:bodyPr>
          <a:lstStyle/>
          <a:p>
            <a:r>
              <a:rPr lang="en-US" sz="1400" dirty="0" err="1" smtClean="0"/>
              <a:t>Whitmire</a:t>
            </a:r>
            <a:r>
              <a:rPr lang="en-US" sz="1400" dirty="0" smtClean="0"/>
              <a:t>, Amanda L. (2014). Research Data Management Curriculum, Lecture 1: Introduction to Research Data Management. Oregon State University Libraries. Retrieved 11/04/2015 from: </a:t>
            </a:r>
            <a:r>
              <a:rPr lang="en-US" sz="1400" u="sng" dirty="0" smtClean="0">
                <a:hlinkClick r:id="rId4"/>
              </a:rPr>
              <a:t>http://figshare.com/articles/GRAD521_Research_Data_Management_Lectures/1003835</a:t>
            </a:r>
            <a:endParaRPr lang="en-US" sz="1400" dirty="0"/>
          </a:p>
        </p:txBody>
      </p:sp>
    </p:spTree>
    <p:extLst>
      <p:ext uri="{BB962C8B-B14F-4D97-AF65-F5344CB8AC3E}">
        <p14:creationId xmlns:p14="http://schemas.microsoft.com/office/powerpoint/2010/main" val="34533712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quot;No&quot; Symbol 3"/>
          <p:cNvSpPr/>
          <p:nvPr/>
        </p:nvSpPr>
        <p:spPr>
          <a:xfrm>
            <a:off x="3306838" y="1111718"/>
            <a:ext cx="5020056" cy="5023135"/>
          </a:xfrm>
          <a:prstGeom prst="noSmoking">
            <a:avLst>
              <a:gd name="adj" fmla="val 6978"/>
            </a:avLst>
          </a:prstGeom>
          <a:solidFill>
            <a:srgbClr val="FF0000">
              <a:alpha val="3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609601" y="710058"/>
            <a:ext cx="9116012" cy="1143000"/>
          </a:xfrm>
        </p:spPr>
        <p:txBody>
          <a:bodyPr>
            <a:normAutofit/>
          </a:bodyPr>
          <a:lstStyle/>
          <a:p>
            <a:pPr algn="l"/>
            <a:r>
              <a:rPr lang="en-US" dirty="0" smtClean="0"/>
              <a:t>Data management </a:t>
            </a:r>
            <a:br>
              <a:rPr lang="en-US" dirty="0" smtClean="0"/>
            </a:br>
            <a:r>
              <a:rPr lang="en-US" dirty="0" smtClean="0"/>
              <a:t>is not:</a:t>
            </a:r>
            <a:endParaRPr lang="en-US" dirty="0"/>
          </a:p>
        </p:txBody>
      </p:sp>
      <p:sp>
        <p:nvSpPr>
          <p:cNvPr id="3" name="TextBox 2"/>
          <p:cNvSpPr txBox="1"/>
          <p:nvPr/>
        </p:nvSpPr>
        <p:spPr>
          <a:xfrm>
            <a:off x="3473900" y="1638126"/>
            <a:ext cx="7803675" cy="3970318"/>
          </a:xfrm>
          <a:prstGeom prst="rect">
            <a:avLst/>
          </a:prstGeom>
          <a:noFill/>
        </p:spPr>
        <p:txBody>
          <a:bodyPr wrap="square" rtlCol="0">
            <a:spAutoFit/>
          </a:bodyPr>
          <a:lstStyle/>
          <a:p>
            <a:r>
              <a:rPr lang="en-US" sz="3600" dirty="0" smtClean="0"/>
              <a:t>Data science</a:t>
            </a:r>
          </a:p>
          <a:p>
            <a:r>
              <a:rPr lang="en-US" sz="3600" dirty="0"/>
              <a:t>C</a:t>
            </a:r>
            <a:r>
              <a:rPr lang="en-US" sz="3600" dirty="0" smtClean="0"/>
              <a:t>omputational science</a:t>
            </a:r>
          </a:p>
          <a:p>
            <a:r>
              <a:rPr lang="en-US" sz="3600" dirty="0" smtClean="0"/>
              <a:t>Database administration</a:t>
            </a:r>
          </a:p>
          <a:p>
            <a:r>
              <a:rPr lang="en-US" sz="3600" dirty="0" smtClean="0"/>
              <a:t>A research method:</a:t>
            </a:r>
          </a:p>
          <a:p>
            <a:pPr marL="1028700" lvl="1" indent="-571500">
              <a:buFont typeface="Arial"/>
              <a:buChar char="•"/>
            </a:pPr>
            <a:r>
              <a:rPr lang="en-US" sz="3600" dirty="0" smtClean="0"/>
              <a:t>what data to collect</a:t>
            </a:r>
            <a:endParaRPr lang="en-US" sz="3600" dirty="0"/>
          </a:p>
          <a:p>
            <a:pPr marL="1028700" lvl="1" indent="-571500">
              <a:buFont typeface="Arial"/>
              <a:buChar char="•"/>
            </a:pPr>
            <a:r>
              <a:rPr lang="en-US" sz="3600" dirty="0" smtClean="0"/>
              <a:t>how to collect them</a:t>
            </a:r>
            <a:endParaRPr lang="en-US" sz="3600" dirty="0"/>
          </a:p>
          <a:p>
            <a:pPr marL="1028700" lvl="1" indent="-571500">
              <a:buFont typeface="Arial"/>
              <a:buChar char="•"/>
            </a:pPr>
            <a:r>
              <a:rPr lang="en-US" sz="3600" dirty="0" smtClean="0"/>
              <a:t>how to design an experiment </a:t>
            </a:r>
          </a:p>
        </p:txBody>
      </p:sp>
      <p:sp>
        <p:nvSpPr>
          <p:cNvPr id="5" name="Rectangle 4"/>
          <p:cNvSpPr/>
          <p:nvPr/>
        </p:nvSpPr>
        <p:spPr>
          <a:xfrm>
            <a:off x="653142" y="6211669"/>
            <a:ext cx="10842171" cy="523220"/>
          </a:xfrm>
          <a:prstGeom prst="rect">
            <a:avLst/>
          </a:prstGeom>
        </p:spPr>
        <p:txBody>
          <a:bodyPr wrap="square">
            <a:spAutoFit/>
          </a:bodyPr>
          <a:lstStyle/>
          <a:p>
            <a:r>
              <a:rPr lang="en-US" sz="1400" dirty="0" err="1" smtClean="0"/>
              <a:t>Whitmire</a:t>
            </a:r>
            <a:r>
              <a:rPr lang="en-US" sz="1400" dirty="0" smtClean="0"/>
              <a:t>, Amanda L. (2014). Research Data Management Curriculum, Lecture 1: Introduction to Research Data Management. Oregon State University Libraries. Retrieved 11/04/2015 from: </a:t>
            </a:r>
            <a:r>
              <a:rPr lang="en-US" sz="1400" u="sng" dirty="0" smtClean="0">
                <a:hlinkClick r:id="rId3"/>
              </a:rPr>
              <a:t>http://figshare.com/articles/GRAD521_Research_Data_Management_Lectures/1003835</a:t>
            </a:r>
            <a:endParaRPr lang="en-US" sz="1400" dirty="0"/>
          </a:p>
        </p:txBody>
      </p:sp>
    </p:spTree>
    <p:extLst>
      <p:ext uri="{BB962C8B-B14F-4D97-AF65-F5344CB8AC3E}">
        <p14:creationId xmlns:p14="http://schemas.microsoft.com/office/powerpoint/2010/main" val="37235684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4" name="Rectangle 13"/>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200" y="533400"/>
            <a:ext cx="7189773" cy="1143000"/>
          </a:xfrm>
        </p:spPr>
        <p:txBody>
          <a:bodyPr>
            <a:normAutofit/>
          </a:bodyPr>
          <a:lstStyle/>
          <a:p>
            <a:pPr algn="ctr"/>
            <a:r>
              <a:rPr lang="en-US" dirty="0">
                <a:solidFill>
                  <a:srgbClr val="92D050"/>
                </a:solidFill>
                <a:latin typeface="Bitstream Vera Sans" panose="020B0603030804020204" pitchFamily="34" charset="0"/>
              </a:rPr>
              <a:t>What is DATA Management</a:t>
            </a:r>
            <a:r>
              <a:rPr lang="en-US" dirty="0">
                <a:solidFill>
                  <a:srgbClr val="92D050"/>
                </a:solidFill>
              </a:rPr>
              <a:t>?</a:t>
            </a:r>
          </a:p>
        </p:txBody>
      </p:sp>
      <p:sp>
        <p:nvSpPr>
          <p:cNvPr id="6" name="Rectangle 5"/>
          <p:cNvSpPr/>
          <p:nvPr/>
        </p:nvSpPr>
        <p:spPr>
          <a:xfrm>
            <a:off x="2613931" y="2588360"/>
            <a:ext cx="2535729" cy="3139321"/>
          </a:xfrm>
          <a:prstGeom prst="rect">
            <a:avLst/>
          </a:prstGeom>
        </p:spPr>
        <p:txBody>
          <a:bodyPr wrap="square">
            <a:spAutoFit/>
          </a:bodyPr>
          <a:lstStyle/>
          <a:p>
            <a:r>
              <a:rPr lang="en-US" dirty="0">
                <a:solidFill>
                  <a:srgbClr val="92D050"/>
                </a:solidFill>
              </a:rPr>
              <a:t>Numbers</a:t>
            </a:r>
          </a:p>
          <a:p>
            <a:r>
              <a:rPr lang="en-US" dirty="0">
                <a:solidFill>
                  <a:srgbClr val="92D050"/>
                </a:solidFill>
              </a:rPr>
              <a:t>Words</a:t>
            </a:r>
          </a:p>
          <a:p>
            <a:r>
              <a:rPr lang="en-US" dirty="0">
                <a:solidFill>
                  <a:srgbClr val="92D050"/>
                </a:solidFill>
              </a:rPr>
              <a:t>Citations / references</a:t>
            </a:r>
          </a:p>
          <a:p>
            <a:r>
              <a:rPr lang="en-US" dirty="0">
                <a:solidFill>
                  <a:srgbClr val="92D050"/>
                </a:solidFill>
              </a:rPr>
              <a:t>Notebooks / marginalia</a:t>
            </a:r>
          </a:p>
          <a:p>
            <a:r>
              <a:rPr lang="en-US" dirty="0">
                <a:solidFill>
                  <a:srgbClr val="92D050"/>
                </a:solidFill>
              </a:rPr>
              <a:t>Specimens</a:t>
            </a:r>
          </a:p>
          <a:p>
            <a:r>
              <a:rPr lang="en-US" dirty="0">
                <a:solidFill>
                  <a:srgbClr val="92D050"/>
                </a:solidFill>
              </a:rPr>
              <a:t>Field Samples</a:t>
            </a:r>
          </a:p>
          <a:p>
            <a:r>
              <a:rPr lang="en-US" dirty="0">
                <a:solidFill>
                  <a:srgbClr val="92D050"/>
                </a:solidFill>
              </a:rPr>
              <a:t>Images</a:t>
            </a:r>
          </a:p>
          <a:p>
            <a:r>
              <a:rPr lang="en-US" dirty="0">
                <a:solidFill>
                  <a:srgbClr val="92D050"/>
                </a:solidFill>
              </a:rPr>
              <a:t>Videos / sound recording</a:t>
            </a:r>
          </a:p>
          <a:p>
            <a:r>
              <a:rPr lang="en-US" dirty="0">
                <a:solidFill>
                  <a:srgbClr val="92D050"/>
                </a:solidFill>
              </a:rPr>
              <a:t>Relationships</a:t>
            </a:r>
          </a:p>
          <a:p>
            <a:r>
              <a:rPr lang="en-US" dirty="0">
                <a:solidFill>
                  <a:srgbClr val="92D050"/>
                </a:solidFill>
              </a:rPr>
              <a:t>Models</a:t>
            </a:r>
          </a:p>
          <a:p>
            <a:r>
              <a:rPr lang="en-US" dirty="0">
                <a:solidFill>
                  <a:srgbClr val="92D050"/>
                </a:solidFill>
              </a:rPr>
              <a:t>Code</a:t>
            </a:r>
          </a:p>
        </p:txBody>
      </p:sp>
      <p:sp>
        <p:nvSpPr>
          <p:cNvPr id="7" name="Rectangle 6"/>
          <p:cNvSpPr/>
          <p:nvPr/>
        </p:nvSpPr>
        <p:spPr>
          <a:xfrm>
            <a:off x="5427451" y="2588359"/>
            <a:ext cx="5047003" cy="3416320"/>
          </a:xfrm>
          <a:prstGeom prst="rect">
            <a:avLst/>
          </a:prstGeom>
        </p:spPr>
        <p:txBody>
          <a:bodyPr wrap="square">
            <a:spAutoFit/>
          </a:bodyPr>
          <a:lstStyle/>
          <a:p>
            <a:r>
              <a:rPr lang="en-US" dirty="0">
                <a:solidFill>
                  <a:srgbClr val="92D050"/>
                </a:solidFill>
              </a:rPr>
              <a:t>File System Organization</a:t>
            </a:r>
          </a:p>
          <a:p>
            <a:r>
              <a:rPr lang="en-US" dirty="0">
                <a:solidFill>
                  <a:srgbClr val="92D050"/>
                </a:solidFill>
              </a:rPr>
              <a:t>File Naming Conventions</a:t>
            </a:r>
          </a:p>
          <a:p>
            <a:r>
              <a:rPr lang="en-US" dirty="0">
                <a:solidFill>
                  <a:srgbClr val="92D050"/>
                </a:solidFill>
              </a:rPr>
              <a:t>Privacy/Security Considerations</a:t>
            </a:r>
          </a:p>
          <a:p>
            <a:r>
              <a:rPr lang="en-US" dirty="0">
                <a:solidFill>
                  <a:srgbClr val="92D050"/>
                </a:solidFill>
              </a:rPr>
              <a:t>File Format Choice</a:t>
            </a:r>
          </a:p>
          <a:p>
            <a:r>
              <a:rPr lang="en-US" dirty="0">
                <a:solidFill>
                  <a:srgbClr val="92D050"/>
                </a:solidFill>
              </a:rPr>
              <a:t>Documentation and metadata</a:t>
            </a:r>
          </a:p>
          <a:p>
            <a:r>
              <a:rPr lang="en-US" dirty="0">
                <a:solidFill>
                  <a:srgbClr val="92D050"/>
                </a:solidFill>
              </a:rPr>
              <a:t>Roles and responsibilities in research environment</a:t>
            </a:r>
          </a:p>
          <a:p>
            <a:r>
              <a:rPr lang="en-US" dirty="0">
                <a:solidFill>
                  <a:srgbClr val="92D050"/>
                </a:solidFill>
              </a:rPr>
              <a:t>Storage and backup strategies</a:t>
            </a:r>
          </a:p>
          <a:p>
            <a:r>
              <a:rPr lang="en-US" dirty="0">
                <a:solidFill>
                  <a:srgbClr val="92D050"/>
                </a:solidFill>
              </a:rPr>
              <a:t>Acquiring and cleaning data</a:t>
            </a:r>
          </a:p>
          <a:p>
            <a:r>
              <a:rPr lang="en-US" dirty="0">
                <a:solidFill>
                  <a:srgbClr val="92D050"/>
                </a:solidFill>
              </a:rPr>
              <a:t>Sharing and collaboration strategies</a:t>
            </a:r>
          </a:p>
          <a:p>
            <a:r>
              <a:rPr lang="en-US" dirty="0">
                <a:solidFill>
                  <a:srgbClr val="92D050"/>
                </a:solidFill>
              </a:rPr>
              <a:t>Ownership of data</a:t>
            </a:r>
          </a:p>
          <a:p>
            <a:r>
              <a:rPr lang="en-US" dirty="0">
                <a:solidFill>
                  <a:srgbClr val="92D050"/>
                </a:solidFill>
              </a:rPr>
              <a:t>Access strategies / Access restrictions</a:t>
            </a:r>
          </a:p>
          <a:p>
            <a:r>
              <a:rPr lang="en-US" dirty="0">
                <a:solidFill>
                  <a:srgbClr val="92D050"/>
                </a:solidFill>
              </a:rPr>
              <a:t>Data publication / Data citation</a:t>
            </a:r>
          </a:p>
        </p:txBody>
      </p:sp>
      <p:sp>
        <p:nvSpPr>
          <p:cNvPr id="9" name="Rectangle 8"/>
          <p:cNvSpPr/>
          <p:nvPr/>
        </p:nvSpPr>
        <p:spPr>
          <a:xfrm>
            <a:off x="2613931" y="1755333"/>
            <a:ext cx="1194879" cy="523220"/>
          </a:xfrm>
          <a:prstGeom prst="rect">
            <a:avLst/>
          </a:prstGeom>
        </p:spPr>
        <p:txBody>
          <a:bodyPr wrap="none">
            <a:spAutoFit/>
          </a:bodyPr>
          <a:lstStyle/>
          <a:p>
            <a:r>
              <a:rPr lang="en-US" sz="2800" dirty="0">
                <a:solidFill>
                  <a:srgbClr val="92D050"/>
                </a:solidFill>
              </a:rPr>
              <a:t>¿Data?</a:t>
            </a:r>
          </a:p>
        </p:txBody>
      </p:sp>
      <p:sp>
        <p:nvSpPr>
          <p:cNvPr id="11" name="Rectangle 10"/>
          <p:cNvSpPr/>
          <p:nvPr/>
        </p:nvSpPr>
        <p:spPr>
          <a:xfrm>
            <a:off x="5427450" y="1751618"/>
            <a:ext cx="2472280" cy="523220"/>
          </a:xfrm>
          <a:prstGeom prst="rect">
            <a:avLst/>
          </a:prstGeom>
        </p:spPr>
        <p:txBody>
          <a:bodyPr wrap="none">
            <a:spAutoFit/>
          </a:bodyPr>
          <a:lstStyle/>
          <a:p>
            <a:pPr>
              <a:defRPr/>
            </a:pPr>
            <a:r>
              <a:rPr lang="en-US" sz="2800" dirty="0">
                <a:solidFill>
                  <a:srgbClr val="92D050"/>
                </a:solidFill>
              </a:rPr>
              <a:t>¿Management?</a:t>
            </a:r>
          </a:p>
        </p:txBody>
      </p:sp>
      <p:sp>
        <p:nvSpPr>
          <p:cNvPr id="10" name="Rectangle 9"/>
          <p:cNvSpPr/>
          <p:nvPr/>
        </p:nvSpPr>
        <p:spPr>
          <a:xfrm rot="19595855">
            <a:off x="3250416" y="2501525"/>
            <a:ext cx="2735428" cy="984885"/>
          </a:xfrm>
          <a:prstGeom prst="rect">
            <a:avLst/>
          </a:prstGeom>
          <a:solidFill>
            <a:schemeClr val="tx1">
              <a:lumMod val="95000"/>
              <a:lumOff val="5000"/>
            </a:schemeClr>
          </a:solidFill>
          <a:ln>
            <a:solidFill>
              <a:srgbClr val="92D050"/>
            </a:solidFill>
          </a:ln>
        </p:spPr>
        <p:txBody>
          <a:bodyPr wrap="square" lIns="274320" tIns="182880" rIns="274320" bIns="182880">
            <a:spAutoFit/>
          </a:bodyPr>
          <a:lstStyle/>
          <a:p>
            <a:pPr algn="ctr"/>
            <a:r>
              <a:rPr lang="en-US" sz="4000" dirty="0">
                <a:solidFill>
                  <a:srgbClr val="92D050"/>
                </a:solidFill>
              </a:rPr>
              <a:t>¿ </a:t>
            </a:r>
            <a:r>
              <a:rPr lang="en-US" sz="4000" dirty="0">
                <a:solidFill>
                  <a:srgbClr val="92D050"/>
                </a:solidFill>
                <a:ea typeface="Calibri" panose="020F0502020204030204" pitchFamily="34" charset="0"/>
                <a:cs typeface="Times New Roman" panose="02020603050405020304" pitchFamily="18" charset="0"/>
              </a:rPr>
              <a:t>TOOLS ?</a:t>
            </a:r>
            <a:endParaRPr lang="en-US" sz="2400" dirty="0">
              <a:solidFill>
                <a:srgbClr val="92D050"/>
              </a:solidFill>
            </a:endParaRPr>
          </a:p>
        </p:txBody>
      </p:sp>
      <p:sp>
        <p:nvSpPr>
          <p:cNvPr id="12" name="Rectangle 11"/>
          <p:cNvSpPr/>
          <p:nvPr/>
        </p:nvSpPr>
        <p:spPr>
          <a:xfrm rot="19595855">
            <a:off x="4989760" y="3182260"/>
            <a:ext cx="4363729" cy="984885"/>
          </a:xfrm>
          <a:prstGeom prst="rect">
            <a:avLst/>
          </a:prstGeom>
          <a:solidFill>
            <a:schemeClr val="tx1">
              <a:lumMod val="95000"/>
              <a:lumOff val="5000"/>
            </a:schemeClr>
          </a:solidFill>
          <a:ln>
            <a:solidFill>
              <a:srgbClr val="92D050"/>
            </a:solidFill>
          </a:ln>
        </p:spPr>
        <p:txBody>
          <a:bodyPr wrap="square" lIns="274320" tIns="182880" rIns="274320" bIns="182880">
            <a:spAutoFit/>
          </a:bodyPr>
          <a:lstStyle/>
          <a:p>
            <a:pPr algn="ctr"/>
            <a:r>
              <a:rPr lang="en-US" sz="4000" dirty="0">
                <a:solidFill>
                  <a:srgbClr val="92D050"/>
                </a:solidFill>
              </a:rPr>
              <a:t>¿ </a:t>
            </a:r>
            <a:r>
              <a:rPr lang="en-US" sz="4000" dirty="0">
                <a:solidFill>
                  <a:srgbClr val="92D050"/>
                </a:solidFill>
                <a:ea typeface="Calibri" panose="020F0502020204030204" pitchFamily="34" charset="0"/>
                <a:cs typeface="Times New Roman" panose="02020603050405020304" pitchFamily="18" charset="0"/>
              </a:rPr>
              <a:t>VISUALIZATION?</a:t>
            </a:r>
            <a:endParaRPr lang="en-US" sz="2400" dirty="0">
              <a:solidFill>
                <a:srgbClr val="92D050"/>
              </a:solidFill>
            </a:endParaRPr>
          </a:p>
        </p:txBody>
      </p:sp>
    </p:spTree>
    <p:extLst>
      <p:ext uri="{BB962C8B-B14F-4D97-AF65-F5344CB8AC3E}">
        <p14:creationId xmlns:p14="http://schemas.microsoft.com/office/powerpoint/2010/main" val="201133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par>
                                <p:cTn id="13" presetID="9" presetClass="emph" presetSubtype="0" grpId="0" nodeType="withEffect">
                                  <p:stCondLst>
                                    <p:cond delay="0"/>
                                  </p:stCondLst>
                                  <p:childTnLst>
                                    <p:set>
                                      <p:cBhvr rctx="PPT">
                                        <p:cTn id="14" dur="indefinite"/>
                                        <p:tgtEl>
                                          <p:spTgt spid="11"/>
                                        </p:tgtEl>
                                        <p:attrNameLst>
                                          <p:attrName>style.opacity</p:attrName>
                                        </p:attrNameLst>
                                      </p:cBhvr>
                                      <p:to>
                                        <p:strVal val="0.5"/>
                                      </p:to>
                                    </p:set>
                                    <p:animEffect filter="image" prLst="opacity: 0.5">
                                      <p:cBhvr rctx="IE">
                                        <p:cTn id="15" dur="indefinite"/>
                                        <p:tgtEl>
                                          <p:spTgt spid="11"/>
                                        </p:tgtEl>
                                      </p:cBhvr>
                                    </p:animEffect>
                                  </p:childTnLst>
                                </p:cTn>
                              </p:par>
                              <p:par>
                                <p:cTn id="16" presetID="9" presetClass="emph" presetSubtype="0" grpId="1" nodeType="withEffect">
                                  <p:stCondLst>
                                    <p:cond delay="0"/>
                                  </p:stCondLst>
                                  <p:childTnLst>
                                    <p:set>
                                      <p:cBhvr rctx="PPT">
                                        <p:cTn id="17" dur="indefinite"/>
                                        <p:tgtEl>
                                          <p:spTgt spid="7"/>
                                        </p:tgtEl>
                                        <p:attrNameLst>
                                          <p:attrName>style.opacity</p:attrName>
                                        </p:attrNameLst>
                                      </p:cBhvr>
                                      <p:to>
                                        <p:strVal val="0.5"/>
                                      </p:to>
                                    </p:set>
                                    <p:animEffect filter="image" prLst="opacity: 0.5">
                                      <p:cBhvr rctx="IE">
                                        <p:cTn id="18" dur="indefinite"/>
                                        <p:tgtEl>
                                          <p:spTgt spid="7"/>
                                        </p:tgtEl>
                                      </p:cBhvr>
                                    </p:animEffect>
                                  </p:childTnLst>
                                </p:cTn>
                              </p:par>
                              <p:par>
                                <p:cTn id="19" presetID="9" presetClass="emph" presetSubtype="0" grpId="0" nodeType="withEffect">
                                  <p:stCondLst>
                                    <p:cond delay="0"/>
                                  </p:stCondLst>
                                  <p:childTnLst>
                                    <p:set>
                                      <p:cBhvr rctx="PPT">
                                        <p:cTn id="20" dur="indefinite"/>
                                        <p:tgtEl>
                                          <p:spTgt spid="6"/>
                                        </p:tgtEl>
                                        <p:attrNameLst>
                                          <p:attrName>style.opacity</p:attrName>
                                        </p:attrNameLst>
                                      </p:cBhvr>
                                      <p:to>
                                        <p:strVal val="0.5"/>
                                      </p:to>
                                    </p:set>
                                    <p:animEffect filter="image" prLst="opacity: 0.5">
                                      <p:cBhvr rctx="IE">
                                        <p:cTn id="21" dur="indefinite"/>
                                        <p:tgtEl>
                                          <p:spTgt spid="6"/>
                                        </p:tgtEl>
                                      </p:cBhvr>
                                    </p:animEffect>
                                  </p:childTnLst>
                                </p:cTn>
                              </p:par>
                              <p:par>
                                <p:cTn id="22" presetID="9" presetClass="emph" presetSubtype="0" grpId="0" nodeType="withEffect">
                                  <p:stCondLst>
                                    <p:cond delay="0"/>
                                  </p:stCondLst>
                                  <p:childTnLst>
                                    <p:set>
                                      <p:cBhvr rctx="PPT">
                                        <p:cTn id="23" dur="indefinite"/>
                                        <p:tgtEl>
                                          <p:spTgt spid="9"/>
                                        </p:tgtEl>
                                        <p:attrNameLst>
                                          <p:attrName>style.opacity</p:attrName>
                                        </p:attrNameLst>
                                      </p:cBhvr>
                                      <p:to>
                                        <p:strVal val="0.5"/>
                                      </p:to>
                                    </p:set>
                                    <p:animEffect filter="image" prLst="opacity: 0.5">
                                      <p:cBhvr rctx="IE">
                                        <p:cTn id="24" dur="indefinite"/>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1" grpId="0"/>
      <p:bldP spid="10"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expect / what we expect</a:t>
            </a:r>
            <a:br>
              <a:rPr lang="en-US" dirty="0" smtClean="0"/>
            </a:br>
            <a:r>
              <a:rPr lang="en-US" sz="2400" dirty="0" smtClean="0"/>
              <a:t>syllabus review</a:t>
            </a:r>
            <a:endParaRPr lang="en-US" dirty="0"/>
          </a:p>
        </p:txBody>
      </p:sp>
      <p:sp>
        <p:nvSpPr>
          <p:cNvPr id="3" name="Content Placeholder 2"/>
          <p:cNvSpPr>
            <a:spLocks noGrp="1"/>
          </p:cNvSpPr>
          <p:nvPr>
            <p:ph idx="1"/>
          </p:nvPr>
        </p:nvSpPr>
        <p:spPr/>
        <p:txBody>
          <a:bodyPr>
            <a:normAutofit lnSpcReduction="10000"/>
          </a:bodyPr>
          <a:lstStyle/>
          <a:p>
            <a:r>
              <a:rPr lang="en-US" b="1" dirty="0" smtClean="0"/>
              <a:t>Two credit course </a:t>
            </a:r>
            <a:r>
              <a:rPr lang="en-US" dirty="0" smtClean="0"/>
              <a:t>– moderate load – reading most weeks with a few breaks</a:t>
            </a:r>
          </a:p>
          <a:p>
            <a:endParaRPr lang="en-US" dirty="0" smtClean="0"/>
          </a:p>
          <a:p>
            <a:r>
              <a:rPr lang="en-US" b="1" dirty="0" smtClean="0"/>
              <a:t>Two major assignments </a:t>
            </a:r>
          </a:p>
          <a:p>
            <a:pPr lvl="1"/>
            <a:r>
              <a:rPr lang="en-US" u="sng" dirty="0" smtClean="0"/>
              <a:t>Midterm assignment:</a:t>
            </a:r>
            <a:r>
              <a:rPr lang="en-US" dirty="0" smtClean="0"/>
              <a:t> written document based on ongoing research either in your advisors lab or in a colleagues lab. DUE WEEK 8 (30% OF GRADE)</a:t>
            </a:r>
          </a:p>
          <a:p>
            <a:pPr lvl="1"/>
            <a:r>
              <a:rPr lang="en-US" u="sng" dirty="0" smtClean="0"/>
              <a:t>Final Assignment:</a:t>
            </a:r>
            <a:r>
              <a:rPr lang="en-US" dirty="0" smtClean="0"/>
              <a:t> Either a written data management plan for your research (or your lab’s research) or a dataset prepared for repository deposit. DUE FINALS WEEK (40% OF GRADE)</a:t>
            </a:r>
          </a:p>
          <a:p>
            <a:pPr lvl="1" indent="-3175">
              <a:buNone/>
            </a:pPr>
            <a:r>
              <a:rPr lang="en-US" dirty="0" smtClean="0"/>
              <a:t>NOTE: there is no final exam</a:t>
            </a:r>
          </a:p>
          <a:p>
            <a:pPr lvl="1" indent="-3175">
              <a:buNone/>
            </a:pPr>
            <a:endParaRPr lang="en-US" b="1" dirty="0" smtClean="0"/>
          </a:p>
          <a:p>
            <a:r>
              <a:rPr lang="en-US" b="1" dirty="0" smtClean="0"/>
              <a:t>Several minor assignments</a:t>
            </a:r>
          </a:p>
          <a:p>
            <a:pPr lvl="1"/>
            <a:r>
              <a:rPr lang="en-US" dirty="0" smtClean="0"/>
              <a:t>there are five minor assignments that will help you prepare the major assignments </a:t>
            </a:r>
          </a:p>
          <a:p>
            <a:pPr lvl="1"/>
            <a:r>
              <a:rPr lang="en-US" dirty="0" smtClean="0"/>
              <a:t>(20% OF GRADE)</a:t>
            </a:r>
          </a:p>
          <a:p>
            <a:pPr lvl="1" indent="-3175">
              <a:buNone/>
            </a:pPr>
            <a:endParaRPr lang="en-US"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solidFill>
              </a:rPr>
              <a:t>After: Publication and/or Repository Deposit</a:t>
            </a:r>
          </a:p>
        </p:txBody>
      </p:sp>
    </p:spTree>
    <p:extLst>
      <p:ext uri="{BB962C8B-B14F-4D97-AF65-F5344CB8AC3E}">
        <p14:creationId xmlns:p14="http://schemas.microsoft.com/office/powerpoint/2010/main" val="161076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alpha val="40000"/>
                  </a:srgbClr>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alpha val="40000"/>
                  </a:srgbClr>
                </a:solidFill>
              </a:rPr>
              <a:t>After: Publication and/or Repository Deposit</a:t>
            </a:r>
          </a:p>
        </p:txBody>
      </p:sp>
      <p:sp>
        <p:nvSpPr>
          <p:cNvPr id="14" name="Rectangle 13"/>
          <p:cNvSpPr/>
          <p:nvPr/>
        </p:nvSpPr>
        <p:spPr>
          <a:xfrm>
            <a:off x="3149998" y="2623657"/>
            <a:ext cx="5577840" cy="2862322"/>
          </a:xfrm>
          <a:prstGeom prst="rect">
            <a:avLst/>
          </a:prstGeom>
          <a:solidFill>
            <a:schemeClr val="tx1"/>
          </a:solidFill>
          <a:ln>
            <a:solidFill>
              <a:srgbClr val="92D050"/>
            </a:solidFill>
          </a:ln>
        </p:spPr>
        <p:txBody>
          <a:bodyPr wrap="square">
            <a:spAutoFit/>
          </a:bodyPr>
          <a:lstStyle/>
          <a:p>
            <a:r>
              <a:rPr lang="en-US" dirty="0">
                <a:solidFill>
                  <a:srgbClr val="92D050"/>
                </a:solidFill>
              </a:rPr>
              <a:t>Privacy/Security Considerations</a:t>
            </a:r>
          </a:p>
          <a:p>
            <a:r>
              <a:rPr lang="en-US" dirty="0">
                <a:solidFill>
                  <a:srgbClr val="92D050"/>
                </a:solidFill>
              </a:rPr>
              <a:t>Storage and backup strategies</a:t>
            </a:r>
          </a:p>
          <a:p>
            <a:r>
              <a:rPr lang="en-US" dirty="0">
                <a:solidFill>
                  <a:srgbClr val="92D050"/>
                </a:solidFill>
              </a:rPr>
              <a:t>File System Organization</a:t>
            </a:r>
          </a:p>
          <a:p>
            <a:r>
              <a:rPr lang="en-US" dirty="0">
                <a:solidFill>
                  <a:srgbClr val="92D050"/>
                </a:solidFill>
              </a:rPr>
              <a:t>File Naming Conventions</a:t>
            </a:r>
          </a:p>
          <a:p>
            <a:r>
              <a:rPr lang="en-US" dirty="0">
                <a:solidFill>
                  <a:srgbClr val="92D050"/>
                </a:solidFill>
              </a:rPr>
              <a:t>File Format Choice</a:t>
            </a:r>
          </a:p>
          <a:p>
            <a:r>
              <a:rPr lang="en-US" dirty="0">
                <a:solidFill>
                  <a:srgbClr val="92D050"/>
                </a:solidFill>
              </a:rPr>
              <a:t>Documentation and metadata</a:t>
            </a:r>
          </a:p>
          <a:p>
            <a:r>
              <a:rPr lang="en-US" dirty="0">
                <a:solidFill>
                  <a:srgbClr val="92D050"/>
                </a:solidFill>
              </a:rPr>
              <a:t>Roles and responsibilities in research environment</a:t>
            </a:r>
          </a:p>
          <a:p>
            <a:r>
              <a:rPr lang="en-US" dirty="0">
                <a:solidFill>
                  <a:srgbClr val="92D050"/>
                </a:solidFill>
              </a:rPr>
              <a:t>Sharing and collaboration strategies</a:t>
            </a:r>
          </a:p>
          <a:p>
            <a:r>
              <a:rPr lang="en-US" dirty="0">
                <a:solidFill>
                  <a:srgbClr val="92D050"/>
                </a:solidFill>
              </a:rPr>
              <a:t>Ownership of data</a:t>
            </a:r>
          </a:p>
          <a:p>
            <a:r>
              <a:rPr lang="en-US" dirty="0">
                <a:solidFill>
                  <a:srgbClr val="92D050"/>
                </a:solidFill>
              </a:rPr>
              <a:t>Access strategies / Access restrictions</a:t>
            </a:r>
          </a:p>
        </p:txBody>
      </p:sp>
    </p:spTree>
    <p:extLst>
      <p:ext uri="{BB962C8B-B14F-4D97-AF65-F5344CB8AC3E}">
        <p14:creationId xmlns:p14="http://schemas.microsoft.com/office/powerpoint/2010/main" val="367800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alpha val="40000"/>
                  </a:srgbClr>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alpha val="40000"/>
                  </a:srgbClr>
                </a:solidFill>
              </a:rPr>
              <a:t>After: Publication and/or Repository Deposit</a:t>
            </a:r>
          </a:p>
        </p:txBody>
      </p:sp>
      <p:sp>
        <p:nvSpPr>
          <p:cNvPr id="14" name="Rectangle 13"/>
          <p:cNvSpPr/>
          <p:nvPr/>
        </p:nvSpPr>
        <p:spPr>
          <a:xfrm>
            <a:off x="3044993" y="3905965"/>
            <a:ext cx="5572826" cy="1815882"/>
          </a:xfrm>
          <a:prstGeom prst="rect">
            <a:avLst/>
          </a:prstGeom>
          <a:solidFill>
            <a:schemeClr val="tx1"/>
          </a:solidFill>
          <a:ln>
            <a:solidFill>
              <a:srgbClr val="92D050"/>
            </a:solidFill>
          </a:ln>
        </p:spPr>
        <p:txBody>
          <a:bodyPr wrap="square">
            <a:spAutoFit/>
          </a:bodyPr>
          <a:lstStyle/>
          <a:p>
            <a:r>
              <a:rPr lang="en-US" dirty="0">
                <a:solidFill>
                  <a:srgbClr val="92D050"/>
                </a:solidFill>
              </a:rPr>
              <a:t>Follow file naming, organization and format conventions</a:t>
            </a:r>
          </a:p>
          <a:p>
            <a:r>
              <a:rPr lang="en-US" sz="2000" b="1" dirty="0">
                <a:solidFill>
                  <a:srgbClr val="92D050"/>
                </a:solidFill>
              </a:rPr>
              <a:t>Documentation and metadata</a:t>
            </a:r>
          </a:p>
          <a:p>
            <a:r>
              <a:rPr lang="en-US" sz="2000" b="1" dirty="0">
                <a:solidFill>
                  <a:srgbClr val="92D050"/>
                </a:solidFill>
              </a:rPr>
              <a:t>Acquiring and cleaning data</a:t>
            </a:r>
          </a:p>
          <a:p>
            <a:r>
              <a:rPr lang="en-US" dirty="0">
                <a:solidFill>
                  <a:srgbClr val="92D050"/>
                </a:solidFill>
              </a:rPr>
              <a:t>Regularly backup all data</a:t>
            </a:r>
          </a:p>
          <a:p>
            <a:r>
              <a:rPr lang="en-US" dirty="0">
                <a:solidFill>
                  <a:srgbClr val="92D050"/>
                </a:solidFill>
              </a:rPr>
              <a:t>Be mindful when sharing / version control</a:t>
            </a:r>
          </a:p>
          <a:p>
            <a:r>
              <a:rPr lang="en-US" dirty="0">
                <a:solidFill>
                  <a:srgbClr val="92D050"/>
                </a:solidFill>
              </a:rPr>
              <a:t>Access / privacy policy enforcement</a:t>
            </a:r>
          </a:p>
        </p:txBody>
      </p:sp>
    </p:spTree>
    <p:extLst>
      <p:ext uri="{BB962C8B-B14F-4D97-AF65-F5344CB8AC3E}">
        <p14:creationId xmlns:p14="http://schemas.microsoft.com/office/powerpoint/2010/main" val="199859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alpha val="40000"/>
                  </a:srgbClr>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alpha val="40000"/>
                  </a:srgbClr>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solidFill>
              </a:rPr>
              <a:t>After: Publication and/or Repository Deposit</a:t>
            </a:r>
          </a:p>
        </p:txBody>
      </p:sp>
      <p:sp>
        <p:nvSpPr>
          <p:cNvPr id="14" name="Rectangle 13"/>
          <p:cNvSpPr/>
          <p:nvPr/>
        </p:nvSpPr>
        <p:spPr>
          <a:xfrm>
            <a:off x="3025742" y="5133647"/>
            <a:ext cx="5572826" cy="646331"/>
          </a:xfrm>
          <a:prstGeom prst="rect">
            <a:avLst/>
          </a:prstGeom>
          <a:solidFill>
            <a:schemeClr val="tx1"/>
          </a:solidFill>
          <a:ln>
            <a:solidFill>
              <a:srgbClr val="92D050"/>
            </a:solidFill>
          </a:ln>
        </p:spPr>
        <p:txBody>
          <a:bodyPr wrap="square">
            <a:spAutoFit/>
          </a:bodyPr>
          <a:lstStyle/>
          <a:p>
            <a:r>
              <a:rPr lang="en-US" dirty="0">
                <a:solidFill>
                  <a:srgbClr val="92D050"/>
                </a:solidFill>
              </a:rPr>
              <a:t>Publish</a:t>
            </a:r>
          </a:p>
          <a:p>
            <a:r>
              <a:rPr lang="en-US" dirty="0">
                <a:solidFill>
                  <a:srgbClr val="92D050"/>
                </a:solidFill>
              </a:rPr>
              <a:t>Deposit in a repository</a:t>
            </a:r>
          </a:p>
        </p:txBody>
      </p:sp>
    </p:spTree>
    <p:extLst>
      <p:ext uri="{BB962C8B-B14F-4D97-AF65-F5344CB8AC3E}">
        <p14:creationId xmlns:p14="http://schemas.microsoft.com/office/powerpoint/2010/main" val="159919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t>
            </a:r>
            <a:r>
              <a:rPr lang="en-US" dirty="0"/>
              <a:t>Carpentry</a:t>
            </a:r>
            <a:br>
              <a:rPr lang="en-US" dirty="0"/>
            </a:br>
            <a:r>
              <a:rPr lang="en-US" sz="2000" dirty="0">
                <a:hlinkClick r:id="rId2"/>
              </a:rPr>
              <a:t>http://software-carpentry.org</a:t>
            </a:r>
            <a:r>
              <a:rPr lang="en-US" sz="2000" dirty="0" smtClean="0">
                <a:hlinkClick r:id="rId2"/>
              </a:rPr>
              <a:t>/</a:t>
            </a:r>
            <a:r>
              <a:rPr lang="en-US" sz="2000" dirty="0" smtClean="0"/>
              <a:t> </a:t>
            </a:r>
            <a:endParaRPr lang="en-US" sz="2000" dirty="0"/>
          </a:p>
        </p:txBody>
      </p:sp>
      <p:sp>
        <p:nvSpPr>
          <p:cNvPr id="3" name="Content Placeholder 2"/>
          <p:cNvSpPr>
            <a:spLocks noGrp="1"/>
          </p:cNvSpPr>
          <p:nvPr>
            <p:ph idx="1"/>
          </p:nvPr>
        </p:nvSpPr>
        <p:spPr/>
        <p:txBody>
          <a:bodyPr/>
          <a:lstStyle/>
          <a:p>
            <a:r>
              <a:rPr lang="en-US" dirty="0" smtClean="0"/>
              <a:t>There will be </a:t>
            </a:r>
            <a:r>
              <a:rPr lang="en-US" b="1" dirty="0" smtClean="0"/>
              <a:t>no class for weeks 9 and </a:t>
            </a:r>
            <a:r>
              <a:rPr lang="en-US" b="1" dirty="0" smtClean="0"/>
              <a:t>10 </a:t>
            </a:r>
            <a:r>
              <a:rPr lang="en-US" dirty="0" smtClean="0"/>
              <a:t>(this may change!)</a:t>
            </a:r>
            <a:r>
              <a:rPr lang="en-US" dirty="0" smtClean="0"/>
              <a:t>, </a:t>
            </a:r>
            <a:r>
              <a:rPr lang="en-US" dirty="0" smtClean="0"/>
              <a:t>instead you will be required to attend </a:t>
            </a:r>
            <a:r>
              <a:rPr lang="en-US" dirty="0" smtClean="0"/>
              <a:t>a two day </a:t>
            </a:r>
            <a:r>
              <a:rPr lang="en-US" dirty="0" smtClean="0"/>
              <a:t>software carpentry </a:t>
            </a:r>
            <a:r>
              <a:rPr lang="en-US" dirty="0" smtClean="0"/>
              <a:t>workshop</a:t>
            </a:r>
            <a:endParaRPr lang="en-US" dirty="0" smtClean="0"/>
          </a:p>
          <a:p>
            <a:endParaRPr lang="en-US" dirty="0" smtClean="0"/>
          </a:p>
          <a:p>
            <a:r>
              <a:rPr lang="en-US" dirty="0" smtClean="0"/>
              <a:t>Your choice: </a:t>
            </a:r>
            <a:r>
              <a:rPr lang="en-US" dirty="0" smtClean="0"/>
              <a:t>R</a:t>
            </a:r>
            <a:r>
              <a:rPr lang="en-US" dirty="0"/>
              <a:t> </a:t>
            </a:r>
            <a:r>
              <a:rPr lang="en-US" dirty="0" smtClean="0"/>
              <a:t>or</a:t>
            </a:r>
            <a:r>
              <a:rPr lang="en-US" dirty="0" smtClean="0"/>
              <a:t> Python</a:t>
            </a:r>
          </a:p>
          <a:p>
            <a:r>
              <a:rPr lang="en-US" dirty="0" smtClean="0"/>
              <a:t>Most likely between March 14</a:t>
            </a:r>
            <a:r>
              <a:rPr lang="en-US" baseline="30000" dirty="0" smtClean="0"/>
              <a:t>th</a:t>
            </a:r>
            <a:r>
              <a:rPr lang="en-US" dirty="0" smtClean="0"/>
              <a:t> and March 25</a:t>
            </a:r>
            <a:r>
              <a:rPr lang="en-US" baseline="30000" dirty="0" smtClean="0"/>
              <a:t>th</a:t>
            </a:r>
            <a:r>
              <a:rPr lang="en-US" dirty="0" smtClean="0"/>
              <a:t> (TBD)</a:t>
            </a:r>
            <a:endParaRPr lang="en-US" dirty="0" smtClean="0"/>
          </a:p>
          <a:p>
            <a:endParaRPr lang="en-US" dirty="0" smtClean="0"/>
          </a:p>
          <a:p>
            <a:r>
              <a:rPr lang="en-US" dirty="0" smtClean="0"/>
              <a:t>Good to </a:t>
            </a:r>
            <a:r>
              <a:rPr lang="en-US" dirty="0" smtClean="0"/>
              <a:t>learn the value of command line computing</a:t>
            </a:r>
          </a:p>
          <a:p>
            <a:r>
              <a:rPr lang="en-US" dirty="0" smtClean="0"/>
              <a:t>Great </a:t>
            </a:r>
            <a:r>
              <a:rPr lang="en-US" dirty="0" smtClean="0"/>
              <a:t>to </a:t>
            </a:r>
            <a:r>
              <a:rPr lang="en-US" dirty="0" smtClean="0"/>
              <a:t>learn how to teach </a:t>
            </a:r>
            <a:r>
              <a:rPr lang="en-US" dirty="0" smtClean="0"/>
              <a:t>and navigate command </a:t>
            </a:r>
            <a:r>
              <a:rPr lang="en-US" dirty="0" smtClean="0"/>
              <a:t>line computing</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9284" y="365127"/>
            <a:ext cx="8177980" cy="1325563"/>
          </a:xfrm>
        </p:spPr>
        <p:txBody>
          <a:bodyPr/>
          <a:lstStyle/>
          <a:p>
            <a:r>
              <a:rPr lang="en-US" dirty="0" smtClean="0"/>
              <a:t>your participation . . .</a:t>
            </a:r>
            <a:endParaRPr lang="en-US" dirty="0"/>
          </a:p>
        </p:txBody>
      </p:sp>
      <p:sp>
        <p:nvSpPr>
          <p:cNvPr id="3" name="Content Placeholder 2"/>
          <p:cNvSpPr>
            <a:spLocks noGrp="1"/>
          </p:cNvSpPr>
          <p:nvPr>
            <p:ph idx="1"/>
          </p:nvPr>
        </p:nvSpPr>
        <p:spPr>
          <a:xfrm>
            <a:off x="838200" y="1690690"/>
            <a:ext cx="5622985" cy="2237417"/>
          </a:xfrm>
        </p:spPr>
        <p:txBody>
          <a:bodyPr>
            <a:normAutofit/>
          </a:bodyPr>
          <a:lstStyle/>
          <a:p>
            <a:pPr marL="0" indent="0">
              <a:buNone/>
            </a:pPr>
            <a:r>
              <a:rPr lang="en-US" b="1" dirty="0" smtClean="0"/>
              <a:t>This class IS:</a:t>
            </a:r>
          </a:p>
          <a:p>
            <a:r>
              <a:rPr lang="en-US" dirty="0" smtClean="0"/>
              <a:t>about interdisciplinary problem solving</a:t>
            </a:r>
          </a:p>
          <a:p>
            <a:r>
              <a:rPr lang="en-US" dirty="0"/>
              <a:t>personal and professional practice</a:t>
            </a:r>
          </a:p>
          <a:p>
            <a:r>
              <a:rPr lang="en-US" dirty="0" smtClean="0"/>
              <a:t>broad thinking</a:t>
            </a:r>
          </a:p>
        </p:txBody>
      </p:sp>
      <p:sp>
        <p:nvSpPr>
          <p:cNvPr id="4" name="Content Placeholder 2"/>
          <p:cNvSpPr txBox="1">
            <a:spLocks/>
          </p:cNvSpPr>
          <p:nvPr/>
        </p:nvSpPr>
        <p:spPr>
          <a:xfrm>
            <a:off x="5372726" y="4210128"/>
            <a:ext cx="5622985" cy="22374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b="1" dirty="0" smtClean="0"/>
              <a:t>This class is NOT:</a:t>
            </a:r>
          </a:p>
          <a:p>
            <a:pPr algn="r"/>
            <a:r>
              <a:rPr lang="en-US" dirty="0" smtClean="0"/>
              <a:t>computer science</a:t>
            </a:r>
          </a:p>
          <a:p>
            <a:pPr algn="r"/>
            <a:r>
              <a:rPr lang="en-US" dirty="0" smtClean="0"/>
              <a:t>database administration</a:t>
            </a:r>
          </a:p>
          <a:p>
            <a:pPr algn="r"/>
            <a:r>
              <a:rPr lang="en-US" dirty="0" smtClean="0"/>
              <a:t>research methods (how to collect data)</a:t>
            </a:r>
            <a:endParaRPr lang="en-US" dirty="0"/>
          </a:p>
        </p:txBody>
      </p:sp>
      <p:sp>
        <p:nvSpPr>
          <p:cNvPr id="5" name="Title 1"/>
          <p:cNvSpPr txBox="1">
            <a:spLocks/>
          </p:cNvSpPr>
          <p:nvPr/>
        </p:nvSpPr>
        <p:spPr>
          <a:xfrm>
            <a:off x="-1201993" y="3840830"/>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b="1" kern="1200">
                <a:solidFill>
                  <a:schemeClr val="tx1"/>
                </a:solidFill>
                <a:latin typeface="+mn-lt"/>
                <a:ea typeface="+mj-ea"/>
                <a:cs typeface="+mj-cs"/>
              </a:defRPr>
            </a:lvl1pPr>
          </a:lstStyle>
          <a:p>
            <a:r>
              <a:rPr lang="en-US" dirty="0" smtClean="0"/>
              <a:t>. . . is important</a:t>
            </a:r>
            <a:endParaRPr lang="en-US" dirty="0"/>
          </a:p>
        </p:txBody>
      </p:sp>
      <p:sp>
        <p:nvSpPr>
          <p:cNvPr id="6" name="Rectangle 5"/>
          <p:cNvSpPr/>
          <p:nvPr/>
        </p:nvSpPr>
        <p:spPr>
          <a:xfrm>
            <a:off x="3565170" y="4665882"/>
            <a:ext cx="1606530" cy="369332"/>
          </a:xfrm>
          <a:prstGeom prst="rect">
            <a:avLst/>
          </a:prstGeom>
        </p:spPr>
        <p:txBody>
          <a:bodyPr wrap="none">
            <a:spAutoFit/>
          </a:bodyPr>
          <a:lstStyle/>
          <a:p>
            <a:r>
              <a:rPr lang="en-US" dirty="0" smtClean="0"/>
              <a:t>10% OF GRADE</a:t>
            </a:r>
            <a:endParaRPr lang="en-US" dirty="0"/>
          </a:p>
        </p:txBody>
      </p:sp>
    </p:spTree>
    <p:extLst>
      <p:ext uri="{BB962C8B-B14F-4D97-AF65-F5344CB8AC3E}">
        <p14:creationId xmlns:p14="http://schemas.microsoft.com/office/powerpoint/2010/main" val="34097681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99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87482" y="936627"/>
            <a:ext cx="4180609" cy="1325563"/>
          </a:xfrm>
        </p:spPr>
        <p:txBody>
          <a:bodyPr/>
          <a:lstStyle/>
          <a:p>
            <a:r>
              <a:rPr lang="en-US" dirty="0" smtClean="0"/>
              <a:t>Big Data</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5728" y="-1"/>
            <a:ext cx="7276424" cy="6868945"/>
          </a:xfrm>
        </p:spPr>
      </p:pic>
      <p:sp>
        <p:nvSpPr>
          <p:cNvPr id="7" name="Rectangle 6"/>
          <p:cNvSpPr/>
          <p:nvPr/>
        </p:nvSpPr>
        <p:spPr>
          <a:xfrm>
            <a:off x="1438360" y="6488668"/>
            <a:ext cx="4761240" cy="307777"/>
          </a:xfrm>
          <a:prstGeom prst="rect">
            <a:avLst/>
          </a:prstGeom>
        </p:spPr>
        <p:txBody>
          <a:bodyPr wrap="none">
            <a:spAutoFit/>
          </a:bodyPr>
          <a:lstStyle/>
          <a:p>
            <a:r>
              <a:rPr lang="en-US" sz="1400" dirty="0"/>
              <a:t>https://www.domo.com/blog/2015/08/data-never-sleeps-3-0/</a:t>
            </a:r>
          </a:p>
        </p:txBody>
      </p:sp>
    </p:spTree>
    <p:extLst>
      <p:ext uri="{BB962C8B-B14F-4D97-AF65-F5344CB8AC3E}">
        <p14:creationId xmlns:p14="http://schemas.microsoft.com/office/powerpoint/2010/main" val="19230956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Slide Number Placeholder 4"/>
          <p:cNvSpPr txBox="1">
            <a:spLocks noGrp="1"/>
          </p:cNvSpPr>
          <p:nvPr/>
        </p:nvSpPr>
        <p:spPr bwMode="auto">
          <a:xfrm>
            <a:off x="5006976" y="5629275"/>
            <a:ext cx="4875213"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GB" sz="900" b="1" dirty="0">
                <a:solidFill>
                  <a:prstClr val="white">
                    <a:lumMod val="75000"/>
                  </a:prstClr>
                </a:solidFill>
              </a:rPr>
              <a:t>Source: John </a:t>
            </a:r>
            <a:r>
              <a:rPr lang="en-GB" sz="900" b="1" dirty="0" err="1">
                <a:solidFill>
                  <a:prstClr val="white">
                    <a:lumMod val="75000"/>
                  </a:prstClr>
                </a:solidFill>
              </a:rPr>
              <a:t>Gantz</a:t>
            </a:r>
            <a:r>
              <a:rPr lang="en-GB" sz="900" b="1" dirty="0">
                <a:solidFill>
                  <a:prstClr val="white">
                    <a:lumMod val="75000"/>
                  </a:prstClr>
                </a:solidFill>
              </a:rPr>
              <a:t>, IDC Corporation: The Expanding Digital Universe</a:t>
            </a:r>
          </a:p>
        </p:txBody>
      </p:sp>
      <p:graphicFrame>
        <p:nvGraphicFramePr>
          <p:cNvPr id="254978" name="Object 2"/>
          <p:cNvGraphicFramePr>
            <a:graphicFrameLocks noGrp="1" noChangeAspect="1"/>
          </p:cNvGraphicFramePr>
          <p:nvPr>
            <p:ph type="chart" sz="half" idx="4294967295"/>
          </p:nvPr>
        </p:nvGraphicFramePr>
        <p:xfrm>
          <a:off x="1533526" y="1177926"/>
          <a:ext cx="6634163" cy="4513263"/>
        </p:xfrm>
        <a:graphic>
          <a:graphicData uri="http://schemas.openxmlformats.org/presentationml/2006/ole">
            <mc:AlternateContent xmlns:mc="http://schemas.openxmlformats.org/markup-compatibility/2006">
              <mc:Choice xmlns:v="urn:schemas-microsoft-com:vml" Requires="v">
                <p:oleObj spid="_x0000_s1050" name="Chart" r:id="rId4" imgW="6791412" imgH="4619700" progId="MSGraph.Chart.8">
                  <p:embed followColorScheme="full"/>
                </p:oleObj>
              </mc:Choice>
              <mc:Fallback>
                <p:oleObj name="Chart" r:id="rId4" imgW="6791412" imgH="4619700" progId="MSGraph.Chart.8">
                  <p:embed followColorScheme="full"/>
                  <p:pic>
                    <p:nvPicPr>
                      <p:cNvPr id="0" name=""/>
                      <p:cNvPicPr>
                        <a:picLocks noChangeAspect="1" noChangeArrowheads="1"/>
                      </p:cNvPicPr>
                      <p:nvPr/>
                    </p:nvPicPr>
                    <p:blipFill>
                      <a:blip r:embed="rId5"/>
                      <a:srcRect/>
                      <a:stretch>
                        <a:fillRect/>
                      </a:stretch>
                    </p:blipFill>
                    <p:spPr bwMode="auto">
                      <a:xfrm>
                        <a:off x="1533526" y="1177926"/>
                        <a:ext cx="6634163" cy="4513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252931" name="Rectangle 4" descr="Newsprint"/>
          <p:cNvSpPr>
            <a:spLocks noGrp="1" noChangeArrowheads="1"/>
          </p:cNvSpPr>
          <p:nvPr>
            <p:ph type="title" idx="4294967295"/>
          </p:nvPr>
        </p:nvSpPr>
        <p:spPr>
          <a:xfrm>
            <a:off x="1876426" y="192088"/>
            <a:ext cx="8537575" cy="939800"/>
          </a:xfrm>
        </p:spPr>
        <p:txBody>
          <a:bodyPr anchor="b">
            <a:normAutofit/>
          </a:bodyPr>
          <a:lstStyle/>
          <a:p>
            <a:pPr algn="ctr">
              <a:defRPr/>
            </a:pPr>
            <a:r>
              <a:rPr lang="en-US" sz="3600" dirty="0">
                <a:solidFill>
                  <a:srgbClr val="2DA2BF">
                    <a:lumMod val="75000"/>
                  </a:srgbClr>
                </a:solidFill>
                <a:effectLst/>
                <a:latin typeface="Calibri" pitchFamily="34" charset="0"/>
                <a:ea typeface="ＭＳ Ｐゴシック" pitchFamily="34" charset="-128"/>
              </a:rPr>
              <a:t>The World of Data Around Us</a:t>
            </a:r>
            <a:r>
              <a:rPr lang="en-US" sz="1800" dirty="0">
                <a:solidFill>
                  <a:schemeClr val="bg1"/>
                </a:solidFill>
                <a:latin typeface="Arial" charset="0"/>
              </a:rPr>
              <a:t>)</a:t>
            </a:r>
            <a:endParaRPr lang="en-US" dirty="0" smtClean="0">
              <a:solidFill>
                <a:schemeClr val="bg1"/>
              </a:solidFill>
              <a:latin typeface="Arial" charset="0"/>
              <a:ea typeface="+mj-ea"/>
              <a:cs typeface="+mj-cs"/>
            </a:endParaRPr>
          </a:p>
        </p:txBody>
      </p:sp>
      <p:grpSp>
        <p:nvGrpSpPr>
          <p:cNvPr id="2" name="Group 8"/>
          <p:cNvGrpSpPr>
            <a:grpSpLocks/>
          </p:cNvGrpSpPr>
          <p:nvPr/>
        </p:nvGrpSpPr>
        <p:grpSpPr bwMode="auto">
          <a:xfrm>
            <a:off x="8162926" y="1277939"/>
            <a:ext cx="1338263" cy="1709737"/>
            <a:chOff x="4588" y="1157"/>
            <a:chExt cx="843" cy="1077"/>
          </a:xfrm>
        </p:grpSpPr>
        <p:sp>
          <p:nvSpPr>
            <p:cNvPr id="254990" name="AutoShape 6"/>
            <p:cNvSpPr>
              <a:spLocks/>
            </p:cNvSpPr>
            <p:nvPr/>
          </p:nvSpPr>
          <p:spPr bwMode="auto">
            <a:xfrm>
              <a:off x="4588" y="1157"/>
              <a:ext cx="74" cy="1077"/>
            </a:xfrm>
            <a:prstGeom prst="rightBrace">
              <a:avLst>
                <a:gd name="adj1" fmla="val 121284"/>
                <a:gd name="adj2" fmla="val 50000"/>
              </a:avLst>
            </a:prstGeom>
            <a:noFill/>
            <a:ln w="1905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defTabSz="457200" fontAlgn="base">
                <a:spcBef>
                  <a:spcPct val="0"/>
                </a:spcBef>
                <a:spcAft>
                  <a:spcPct val="0"/>
                </a:spcAft>
              </a:pPr>
              <a:endParaRPr lang="en-US" sz="2800">
                <a:solidFill>
                  <a:prstClr val="black"/>
                </a:solidFill>
                <a:latin typeface="Arial" charset="0"/>
                <a:cs typeface="Arial" charset="0"/>
              </a:endParaRPr>
            </a:p>
          </p:txBody>
        </p:sp>
        <p:sp>
          <p:nvSpPr>
            <p:cNvPr id="254991" name="Text Box 7"/>
            <p:cNvSpPr txBox="1">
              <a:spLocks noChangeArrowheads="1"/>
            </p:cNvSpPr>
            <p:nvPr/>
          </p:nvSpPr>
          <p:spPr bwMode="auto">
            <a:xfrm>
              <a:off x="4696" y="1307"/>
              <a:ext cx="735" cy="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type="none" w="sm" len="sm"/>
                  <a:tailEnd type="none" w="sm" len="sm"/>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US" sz="1400">
                  <a:solidFill>
                    <a:prstClr val="white"/>
                  </a:solidFill>
                </a:rPr>
                <a:t>Transient information or unfilled demand for storage</a:t>
              </a:r>
            </a:p>
          </p:txBody>
        </p:sp>
      </p:grpSp>
      <p:sp>
        <p:nvSpPr>
          <p:cNvPr id="254981" name="Text Box 9"/>
          <p:cNvSpPr txBox="1">
            <a:spLocks noChangeArrowheads="1"/>
          </p:cNvSpPr>
          <p:nvPr/>
        </p:nvSpPr>
        <p:spPr bwMode="auto">
          <a:xfrm>
            <a:off x="4153128" y="2618344"/>
            <a:ext cx="133882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type="none" w="sm" len="sm"/>
                <a:tailEnd type="none" w="sm" len="sm"/>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US" sz="1800" dirty="0">
                <a:solidFill>
                  <a:srgbClr val="DA1F28"/>
                </a:solidFill>
              </a:rPr>
              <a:t>Information</a:t>
            </a:r>
          </a:p>
        </p:txBody>
      </p:sp>
      <p:sp>
        <p:nvSpPr>
          <p:cNvPr id="254982" name="Line 10"/>
          <p:cNvSpPr>
            <a:spLocks noChangeShapeType="1"/>
          </p:cNvSpPr>
          <p:nvPr/>
        </p:nvSpPr>
        <p:spPr bwMode="auto">
          <a:xfrm flipV="1">
            <a:off x="5572125" y="1946275"/>
            <a:ext cx="1371600" cy="800100"/>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xmlns="">
                <a:noFill/>
              </a14:hiddenFill>
            </a:ext>
          </a:extLst>
        </p:spPr>
        <p:txBody>
          <a:bodyPr wrap="none" anchor="ctr"/>
          <a:lstStyle/>
          <a:p>
            <a:pPr defTabSz="457200" fontAlgn="base">
              <a:spcBef>
                <a:spcPct val="0"/>
              </a:spcBef>
              <a:spcAft>
                <a:spcPct val="0"/>
              </a:spcAft>
            </a:pPr>
            <a:endParaRPr lang="en-US">
              <a:solidFill>
                <a:prstClr val="black"/>
              </a:solidFill>
              <a:latin typeface="Arial" charset="0"/>
              <a:cs typeface="Arial" charset="0"/>
            </a:endParaRPr>
          </a:p>
        </p:txBody>
      </p:sp>
      <p:sp>
        <p:nvSpPr>
          <p:cNvPr id="254983" name="Line 11"/>
          <p:cNvSpPr>
            <a:spLocks noChangeShapeType="1"/>
          </p:cNvSpPr>
          <p:nvPr/>
        </p:nvSpPr>
        <p:spPr bwMode="auto">
          <a:xfrm>
            <a:off x="5081155" y="3109912"/>
            <a:ext cx="249670" cy="741363"/>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xmlns="">
                <a:noFill/>
              </a14:hiddenFill>
            </a:ext>
          </a:extLst>
        </p:spPr>
        <p:txBody>
          <a:bodyPr wrap="none" anchor="ctr"/>
          <a:lstStyle/>
          <a:p>
            <a:pPr defTabSz="457200" fontAlgn="base">
              <a:spcBef>
                <a:spcPct val="0"/>
              </a:spcBef>
              <a:spcAft>
                <a:spcPct val="0"/>
              </a:spcAft>
            </a:pPr>
            <a:endParaRPr lang="en-US">
              <a:solidFill>
                <a:prstClr val="black"/>
              </a:solidFill>
              <a:latin typeface="Arial" charset="0"/>
              <a:cs typeface="Arial" charset="0"/>
            </a:endParaRPr>
          </a:p>
        </p:txBody>
      </p:sp>
      <p:sp>
        <p:nvSpPr>
          <p:cNvPr id="254984" name="Text Box 12"/>
          <p:cNvSpPr txBox="1">
            <a:spLocks noChangeArrowheads="1"/>
          </p:cNvSpPr>
          <p:nvPr/>
        </p:nvSpPr>
        <p:spPr bwMode="auto">
          <a:xfrm>
            <a:off x="5953125" y="4562475"/>
            <a:ext cx="198868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type="none" w="sm" len="sm"/>
                <a:tailEnd type="none" w="sm" len="sm"/>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US" sz="1800">
                <a:solidFill>
                  <a:srgbClr val="FF3300"/>
                </a:solidFill>
              </a:rPr>
              <a:t>Available Storage</a:t>
            </a:r>
          </a:p>
        </p:txBody>
      </p:sp>
      <p:sp>
        <p:nvSpPr>
          <p:cNvPr id="254985" name="Line 14"/>
          <p:cNvSpPr>
            <a:spLocks noChangeShapeType="1"/>
          </p:cNvSpPr>
          <p:nvPr/>
        </p:nvSpPr>
        <p:spPr bwMode="auto">
          <a:xfrm flipV="1">
            <a:off x="7172326" y="3181351"/>
            <a:ext cx="430213" cy="1304925"/>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xmlns="">
                <a:noFill/>
              </a14:hiddenFill>
            </a:ext>
          </a:extLst>
        </p:spPr>
        <p:txBody>
          <a:bodyPr wrap="none" anchor="ctr"/>
          <a:lstStyle/>
          <a:p>
            <a:pPr defTabSz="457200" fontAlgn="base">
              <a:spcBef>
                <a:spcPct val="0"/>
              </a:spcBef>
              <a:spcAft>
                <a:spcPct val="0"/>
              </a:spcAft>
            </a:pPr>
            <a:endParaRPr lang="en-US">
              <a:solidFill>
                <a:prstClr val="black"/>
              </a:solidFill>
              <a:latin typeface="Arial" charset="0"/>
              <a:cs typeface="Arial" charset="0"/>
            </a:endParaRPr>
          </a:p>
        </p:txBody>
      </p:sp>
      <p:sp>
        <p:nvSpPr>
          <p:cNvPr id="254986" name="Line 15"/>
          <p:cNvSpPr>
            <a:spLocks noChangeShapeType="1"/>
          </p:cNvSpPr>
          <p:nvPr/>
        </p:nvSpPr>
        <p:spPr bwMode="auto">
          <a:xfrm flipH="1" flipV="1">
            <a:off x="5603875" y="4351338"/>
            <a:ext cx="368300" cy="449262"/>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xmlns="">
                <a:noFill/>
              </a14:hiddenFill>
            </a:ext>
          </a:extLst>
        </p:spPr>
        <p:txBody>
          <a:bodyPr wrap="none" anchor="ctr"/>
          <a:lstStyle/>
          <a:p>
            <a:pPr defTabSz="457200" fontAlgn="base">
              <a:spcBef>
                <a:spcPct val="0"/>
              </a:spcBef>
              <a:spcAft>
                <a:spcPct val="0"/>
              </a:spcAft>
            </a:pPr>
            <a:endParaRPr lang="en-US">
              <a:solidFill>
                <a:prstClr val="black"/>
              </a:solidFill>
              <a:latin typeface="Arial" charset="0"/>
              <a:cs typeface="Arial" charset="0"/>
            </a:endParaRPr>
          </a:p>
        </p:txBody>
      </p:sp>
      <p:sp>
        <p:nvSpPr>
          <p:cNvPr id="254987" name="Text Box 16"/>
          <p:cNvSpPr txBox="1">
            <a:spLocks noChangeArrowheads="1"/>
          </p:cNvSpPr>
          <p:nvPr/>
        </p:nvSpPr>
        <p:spPr bwMode="auto">
          <a:xfrm rot="-5400000">
            <a:off x="426244" y="3283744"/>
            <a:ext cx="32575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US" sz="1800">
                <a:solidFill>
                  <a:srgbClr val="FFFFFF"/>
                </a:solidFill>
              </a:rPr>
              <a:t>Petabytes Worldwide</a:t>
            </a:r>
          </a:p>
        </p:txBody>
      </p:sp>
      <p:cxnSp>
        <p:nvCxnSpPr>
          <p:cNvPr id="254988" name="Straight Arrow Connector 16"/>
          <p:cNvCxnSpPr>
            <a:cxnSpLocks noChangeShapeType="1"/>
          </p:cNvCxnSpPr>
          <p:nvPr/>
        </p:nvCxnSpPr>
        <p:spPr bwMode="auto">
          <a:xfrm>
            <a:off x="1093788" y="2273300"/>
            <a:ext cx="914401" cy="914400"/>
          </a:xfrm>
          <a:prstGeom prst="straightConnector1">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type="arrow" w="med" len="med"/>
              </a14:hiddenLine>
            </a:ext>
          </a:extLst>
        </p:spPr>
      </p:cxnSp>
      <p:graphicFrame>
        <p:nvGraphicFramePr>
          <p:cNvPr id="254989" name="Chart 16"/>
          <p:cNvGraphicFramePr>
            <a:graphicFrameLocks/>
          </p:cNvGraphicFramePr>
          <p:nvPr/>
        </p:nvGraphicFramePr>
        <p:xfrm>
          <a:off x="7332664" y="2682876"/>
          <a:ext cx="3952875" cy="2824163"/>
        </p:xfrm>
        <a:graphic>
          <a:graphicData uri="http://schemas.openxmlformats.org/presentationml/2006/ole">
            <mc:AlternateContent xmlns:mc="http://schemas.openxmlformats.org/markup-compatibility/2006">
              <mc:Choice xmlns:v="urn:schemas-microsoft-com:vml" Requires="v">
                <p:oleObj spid="_x0000_s1051" r:id="rId6" imgW="3949881" imgH="2828310" progId="Excel.Chart.8">
                  <p:embed/>
                </p:oleObj>
              </mc:Choice>
              <mc:Fallback>
                <p:oleObj r:id="rId6" imgW="3949881" imgH="2828310" progId="Excel.Chart.8">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2664" y="2682876"/>
                        <a:ext cx="3952875" cy="2824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183715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932" y="1045446"/>
            <a:ext cx="7892546" cy="5171196"/>
          </a:xfrm>
          <a:prstGeom prst="rect">
            <a:avLst/>
          </a:prstGeom>
        </p:spPr>
      </p:pic>
      <p:sp>
        <p:nvSpPr>
          <p:cNvPr id="5" name="Rectangle 4"/>
          <p:cNvSpPr/>
          <p:nvPr/>
        </p:nvSpPr>
        <p:spPr>
          <a:xfrm>
            <a:off x="1661648" y="6216642"/>
            <a:ext cx="9448803" cy="523220"/>
          </a:xfrm>
          <a:prstGeom prst="rect">
            <a:avLst/>
          </a:prstGeom>
        </p:spPr>
        <p:txBody>
          <a:bodyPr wrap="square">
            <a:spAutoFit/>
          </a:bodyPr>
          <a:lstStyle/>
          <a:p>
            <a:r>
              <a:rPr lang="en-US" sz="1400" dirty="0" err="1">
                <a:latin typeface="Segoe UI" panose="020B0502040204020203" pitchFamily="34" charset="0"/>
              </a:rPr>
              <a:t>Gantz</a:t>
            </a:r>
            <a:r>
              <a:rPr lang="en-US" sz="1400" dirty="0">
                <a:latin typeface="Segoe UI" panose="020B0502040204020203" pitchFamily="34" charset="0"/>
              </a:rPr>
              <a:t>, J., &amp; </a:t>
            </a:r>
            <a:r>
              <a:rPr lang="en-US" sz="1400" dirty="0" err="1">
                <a:latin typeface="Segoe UI" panose="020B0502040204020203" pitchFamily="34" charset="0"/>
              </a:rPr>
              <a:t>Reinsel</a:t>
            </a:r>
            <a:r>
              <a:rPr lang="en-US" sz="1400" dirty="0">
                <a:latin typeface="Segoe UI" panose="020B0502040204020203" pitchFamily="34" charset="0"/>
              </a:rPr>
              <a:t>, D. (2012). </a:t>
            </a:r>
            <a:r>
              <a:rPr lang="en-US" sz="1400" i="1" dirty="0">
                <a:latin typeface="Segoe UI" panose="020B0502040204020203" pitchFamily="34" charset="0"/>
              </a:rPr>
              <a:t>The Digital Universe in 2020: Big Data, Bigger Digital Shadows, and Biggest Growth in the Far East</a:t>
            </a:r>
            <a:r>
              <a:rPr lang="en-US" sz="1400" dirty="0">
                <a:latin typeface="Segoe UI" panose="020B0502040204020203" pitchFamily="34" charset="0"/>
              </a:rPr>
              <a:t>. Retrieved from </a:t>
            </a:r>
            <a:r>
              <a:rPr lang="en-US" sz="1400" dirty="0">
                <a:latin typeface="Segoe UI" panose="020B0502040204020203" pitchFamily="34" charset="0"/>
                <a:hlinkClick r:id="rId3"/>
              </a:rPr>
              <a:t>https://</a:t>
            </a:r>
            <a:r>
              <a:rPr lang="en-US" sz="1400" dirty="0" smtClean="0">
                <a:latin typeface="Segoe UI" panose="020B0502040204020203" pitchFamily="34" charset="0"/>
                <a:hlinkClick r:id="rId3"/>
              </a:rPr>
              <a:t>www.emc.com/collateral/analyst-reports/idc-the-digital-universe-in-2020.pdf</a:t>
            </a:r>
            <a:r>
              <a:rPr lang="en-US" sz="1400" dirty="0" smtClean="0">
                <a:latin typeface="Segoe UI" panose="020B0502040204020203" pitchFamily="34" charset="0"/>
              </a:rPr>
              <a:t>. Page 3.</a:t>
            </a:r>
            <a:endParaRPr lang="en-US" sz="1400" dirty="0"/>
          </a:p>
        </p:txBody>
      </p:sp>
      <p:sp>
        <p:nvSpPr>
          <p:cNvPr id="6" name="Title 5"/>
          <p:cNvSpPr>
            <a:spLocks noGrp="1"/>
          </p:cNvSpPr>
          <p:nvPr>
            <p:ph type="title"/>
          </p:nvPr>
        </p:nvSpPr>
        <p:spPr>
          <a:xfrm>
            <a:off x="557978" y="1181205"/>
            <a:ext cx="5828071" cy="1325563"/>
          </a:xfrm>
        </p:spPr>
        <p:txBody>
          <a:bodyPr/>
          <a:lstStyle/>
          <a:p>
            <a:r>
              <a:rPr lang="en-US" dirty="0"/>
              <a:t>d</a:t>
            </a:r>
            <a:r>
              <a:rPr lang="en-US" dirty="0" smtClean="0"/>
              <a:t>ata growth</a:t>
            </a:r>
            <a:endParaRPr lang="en-US" dirty="0"/>
          </a:p>
        </p:txBody>
      </p:sp>
    </p:spTree>
    <p:extLst>
      <p:ext uri="{BB962C8B-B14F-4D97-AF65-F5344CB8AC3E}">
        <p14:creationId xmlns:p14="http://schemas.microsoft.com/office/powerpoint/2010/main" val="198531990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ustom 17">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16515F"/>
      </a:hlink>
      <a:folHlink>
        <a:srgbClr val="44B9E8"/>
      </a:folHlink>
    </a:clrScheme>
    <a:fontScheme name="DataONE">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1_Concourse">
  <a:themeElements>
    <a:clrScheme name="Custom 17">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16515F"/>
      </a:hlink>
      <a:folHlink>
        <a:srgbClr val="44B9E8"/>
      </a:folHlink>
    </a:clrScheme>
    <a:fontScheme name="DataONE">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TimBold">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imBold" id="{6FC052E9-6E3F-43D1-985B-25010E1EC538}" vid="{0EA4D823-1973-47D7-8629-B99A4DEF171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179</TotalTime>
  <Words>4322</Words>
  <Application>Microsoft Office PowerPoint</Application>
  <PresentationFormat>Widescreen</PresentationFormat>
  <Paragraphs>584</Paragraphs>
  <Slides>43</Slides>
  <Notes>26</Notes>
  <HiddenSlides>0</HiddenSlides>
  <MMClips>0</MMClips>
  <ScaleCrop>false</ScaleCrop>
  <HeadingPairs>
    <vt:vector size="8" baseType="variant">
      <vt:variant>
        <vt:lpstr>Fonts Used</vt:lpstr>
      </vt:variant>
      <vt:variant>
        <vt:i4>15</vt:i4>
      </vt:variant>
      <vt:variant>
        <vt:lpstr>Theme</vt:lpstr>
      </vt:variant>
      <vt:variant>
        <vt:i4>3</vt:i4>
      </vt:variant>
      <vt:variant>
        <vt:lpstr>Embedded OLE Servers</vt:lpstr>
      </vt:variant>
      <vt:variant>
        <vt:i4>2</vt:i4>
      </vt:variant>
      <vt:variant>
        <vt:lpstr>Slide Titles</vt:lpstr>
      </vt:variant>
      <vt:variant>
        <vt:i4>43</vt:i4>
      </vt:variant>
    </vt:vector>
  </HeadingPairs>
  <TitlesOfParts>
    <vt:vector size="63" baseType="lpstr">
      <vt:lpstr>ＭＳ Ｐゴシック</vt:lpstr>
      <vt:lpstr>American Typewriter</vt:lpstr>
      <vt:lpstr>Arial</vt:lpstr>
      <vt:lpstr>Bitstream Vera Sans</vt:lpstr>
      <vt:lpstr>Calibri</vt:lpstr>
      <vt:lpstr>Calibri Light</vt:lpstr>
      <vt:lpstr>Cambria</vt:lpstr>
      <vt:lpstr>Courier New</vt:lpstr>
      <vt:lpstr>Franklin Gothic Book</vt:lpstr>
      <vt:lpstr>Segoe UI</vt:lpstr>
      <vt:lpstr>Times New Roman</vt:lpstr>
      <vt:lpstr>Verdana</vt:lpstr>
      <vt:lpstr>Wingdings</vt:lpstr>
      <vt:lpstr>Wingdings 2</vt:lpstr>
      <vt:lpstr>Wingdings 3</vt:lpstr>
      <vt:lpstr>Concourse</vt:lpstr>
      <vt:lpstr>1_Concourse</vt:lpstr>
      <vt:lpstr>TimBold</vt:lpstr>
      <vt:lpstr>Chart</vt:lpstr>
      <vt:lpstr>Microsoft Excel Chart</vt:lpstr>
      <vt:lpstr>Data Management in the  Research Environment</vt:lpstr>
      <vt:lpstr>Course Overview</vt:lpstr>
      <vt:lpstr>Class Schedule</vt:lpstr>
      <vt:lpstr>what you expect / what we expect syllabus review</vt:lpstr>
      <vt:lpstr>Software Carpentry http://software-carpentry.org/ </vt:lpstr>
      <vt:lpstr>your participation . . .</vt:lpstr>
      <vt:lpstr>Big Data</vt:lpstr>
      <vt:lpstr>The World of Data Around Us)</vt:lpstr>
      <vt:lpstr>data growth</vt:lpstr>
      <vt:lpstr>PowerPoint Presentation</vt:lpstr>
      <vt:lpstr>PowerPoint Presentation</vt:lpstr>
      <vt:lpstr>Data deluge</vt:lpstr>
      <vt:lpstr>The Data Deluge</vt:lpstr>
      <vt:lpstr>What is DATA Management?</vt:lpstr>
      <vt:lpstr>What is DATA Management?</vt:lpstr>
      <vt:lpstr>PowerPoint Presentation</vt:lpstr>
      <vt:lpstr>PowerPoint Presentation</vt:lpstr>
      <vt:lpstr>Why Manage Data</vt:lpstr>
      <vt:lpstr>The World of Data Around Us: Data Loss</vt:lpstr>
      <vt:lpstr>Poor Data Management Affects Everyone </vt:lpstr>
      <vt:lpstr>PowerPoint Presentation</vt:lpstr>
      <vt:lpstr>Poor Data Management Federal Agency Example</vt:lpstr>
      <vt:lpstr>Importance of Data Management</vt:lpstr>
      <vt:lpstr>Importance of Data Management</vt:lpstr>
      <vt:lpstr>Why Manage Data?</vt:lpstr>
      <vt:lpstr>. . . to this . . .</vt:lpstr>
      <vt:lpstr>. . . to this . . .</vt:lpstr>
      <vt:lpstr>Readings for next class</vt:lpstr>
      <vt:lpstr>Why Manage Data:  Researcher Perspective</vt:lpstr>
      <vt:lpstr>Why Data Management:  Researcher Perspective</vt:lpstr>
      <vt:lpstr>Why Data Management:  Foundation to Advance Science </vt:lpstr>
      <vt:lpstr>Well managed, publically accessible data is important: why?</vt:lpstr>
      <vt:lpstr>“Planet hidden in Hubble archives” Science News  (Feb. 27, 2009) </vt:lpstr>
      <vt:lpstr>PowerPoint Presentation</vt:lpstr>
      <vt:lpstr>PowerPoint Presentation</vt:lpstr>
      <vt:lpstr>Quick Review</vt:lpstr>
      <vt:lpstr>PowerPoint Presentation</vt:lpstr>
      <vt:lpstr>Data management  is not:</vt:lpstr>
      <vt:lpstr>What is DATA Management?</vt:lpstr>
      <vt:lpstr>and Research DATA Management?</vt:lpstr>
      <vt:lpstr>and Research DATA Management?</vt:lpstr>
      <vt:lpstr>and Research DATA Management?</vt:lpstr>
      <vt:lpstr>and Research DATA Management?</vt:lpstr>
    </vt:vector>
  </TitlesOfParts>
  <Company>University of Miami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Norris</dc:creator>
  <cp:lastModifiedBy>Tim Norris</cp:lastModifiedBy>
  <cp:revision>214</cp:revision>
  <cp:lastPrinted>2015-02-20T18:57:29Z</cp:lastPrinted>
  <dcterms:created xsi:type="dcterms:W3CDTF">2015-01-21T19:33:25Z</dcterms:created>
  <dcterms:modified xsi:type="dcterms:W3CDTF">2016-01-11T15:50:44Z</dcterms:modified>
</cp:coreProperties>
</file>